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60" r:id="rId4"/>
  </p:sldMasterIdLst>
  <p:notesMasterIdLst>
    <p:notesMasterId r:id="rId27"/>
  </p:notesMasterIdLst>
  <p:handoutMasterIdLst>
    <p:handoutMasterId r:id="rId28"/>
  </p:handoutMasterIdLst>
  <p:sldIdLst>
    <p:sldId id="256" r:id="rId5"/>
    <p:sldId id="645" r:id="rId6"/>
    <p:sldId id="647" r:id="rId7"/>
    <p:sldId id="646" r:id="rId8"/>
    <p:sldId id="649" r:id="rId9"/>
    <p:sldId id="652" r:id="rId10"/>
    <p:sldId id="668" r:id="rId11"/>
    <p:sldId id="667" r:id="rId12"/>
    <p:sldId id="678" r:id="rId13"/>
    <p:sldId id="669" r:id="rId14"/>
    <p:sldId id="670" r:id="rId15"/>
    <p:sldId id="654" r:id="rId16"/>
    <p:sldId id="655" r:id="rId17"/>
    <p:sldId id="671" r:id="rId18"/>
    <p:sldId id="648" r:id="rId19"/>
    <p:sldId id="679" r:id="rId20"/>
    <p:sldId id="650" r:id="rId21"/>
    <p:sldId id="651" r:id="rId22"/>
    <p:sldId id="292" r:id="rId23"/>
    <p:sldId id="591" r:id="rId24"/>
    <p:sldId id="633" r:id="rId25"/>
    <p:sldId id="408" r:id="rId2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ection>
        <p14:section name="Design, Morph, Annotate, Work Together, Tell Me" id="{B9B51309-D148-4332-87C2-07BE32FBCA3B}">
          <p14:sldIdLst>
            <p14:sldId id="256"/>
            <p14:sldId id="645"/>
            <p14:sldId id="647"/>
            <p14:sldId id="646"/>
            <p14:sldId id="649"/>
            <p14:sldId id="652"/>
            <p14:sldId id="668"/>
            <p14:sldId id="667"/>
            <p14:sldId id="678"/>
            <p14:sldId id="669"/>
            <p14:sldId id="670"/>
            <p14:sldId id="654"/>
            <p14:sldId id="655"/>
            <p14:sldId id="671"/>
            <p14:sldId id="648"/>
            <p14:sldId id="679"/>
            <p14:sldId id="650"/>
            <p14:sldId id="651"/>
            <p14:sldId id="292"/>
            <p14:sldId id="591"/>
            <p14:sldId id="633"/>
            <p14:sldId id="40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2E9A6D-1390-4E84-AD67-A8F845F5136D}" v="1" dt="2023-02-28T12:58:45.6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241" autoAdjust="0"/>
  </p:normalViewPr>
  <p:slideViewPr>
    <p:cSldViewPr snapToGrid="0">
      <p:cViewPr varScale="1">
        <p:scale>
          <a:sx n="120" d="100"/>
          <a:sy n="120" d="100"/>
        </p:scale>
        <p:origin x="354"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CBCFD8-899E-4EEF-8EED-C7D858497EB1}" type="doc">
      <dgm:prSet loTypeId="urn:microsoft.com/office/officeart/2005/8/layout/process1" loCatId="process" qsTypeId="urn:microsoft.com/office/officeart/2005/8/quickstyle/simple1" qsCatId="simple" csTypeId="urn:microsoft.com/office/officeart/2005/8/colors/accent2_2" csCatId="accent2" phldr="1"/>
      <dgm:spPr/>
    </dgm:pt>
    <dgm:pt modelId="{5C9514ED-8040-4CAB-9996-FB9DA50365CF}">
      <dgm:prSet phldrT="[Text]"/>
      <dgm:spPr/>
      <dgm:t>
        <a:bodyPr/>
        <a:lstStyle/>
        <a:p>
          <a:r>
            <a:rPr lang="en-US" dirty="0"/>
            <a:t>Strategic Plan 2024-2027</a:t>
          </a:r>
        </a:p>
      </dgm:t>
    </dgm:pt>
    <dgm:pt modelId="{EEB8D41B-2D38-4FF6-9B60-7267735045BB}" type="parTrans" cxnId="{381B238E-2A39-4222-82BA-E56AED3A6D6B}">
      <dgm:prSet/>
      <dgm:spPr/>
      <dgm:t>
        <a:bodyPr/>
        <a:lstStyle/>
        <a:p>
          <a:endParaRPr lang="en-US"/>
        </a:p>
      </dgm:t>
    </dgm:pt>
    <dgm:pt modelId="{1333ECF0-A6F6-4657-81A6-4F244B167C17}" type="sibTrans" cxnId="{381B238E-2A39-4222-82BA-E56AED3A6D6B}">
      <dgm:prSet/>
      <dgm:spPr/>
      <dgm:t>
        <a:bodyPr/>
        <a:lstStyle/>
        <a:p>
          <a:endParaRPr lang="en-US"/>
        </a:p>
      </dgm:t>
    </dgm:pt>
    <dgm:pt modelId="{E27ED50E-CAFB-4F4A-A068-2EC62388407C}">
      <dgm:prSet phldrT="[Text]"/>
      <dgm:spPr/>
      <dgm:t>
        <a:bodyPr/>
        <a:lstStyle/>
        <a:p>
          <a:r>
            <a:rPr lang="en-US" dirty="0"/>
            <a:t>Operating Plan 2024-2027</a:t>
          </a:r>
        </a:p>
      </dgm:t>
    </dgm:pt>
    <dgm:pt modelId="{A201F202-D2A7-40E3-A88A-A29258304349}" type="parTrans" cxnId="{FDF72CD0-454B-45D1-A49E-8942FDE20102}">
      <dgm:prSet/>
      <dgm:spPr/>
      <dgm:t>
        <a:bodyPr/>
        <a:lstStyle/>
        <a:p>
          <a:endParaRPr lang="en-US"/>
        </a:p>
      </dgm:t>
    </dgm:pt>
    <dgm:pt modelId="{DB86375D-2E02-430F-B7F3-2C58A13DD1BE}" type="sibTrans" cxnId="{FDF72CD0-454B-45D1-A49E-8942FDE20102}">
      <dgm:prSet/>
      <dgm:spPr/>
      <dgm:t>
        <a:bodyPr/>
        <a:lstStyle/>
        <a:p>
          <a:endParaRPr lang="en-US"/>
        </a:p>
      </dgm:t>
    </dgm:pt>
    <dgm:pt modelId="{11A123C9-E977-4382-A868-72B81470686F}">
      <dgm:prSet phldrT="[Text]"/>
      <dgm:spPr/>
      <dgm:t>
        <a:bodyPr/>
        <a:lstStyle/>
        <a:p>
          <a:r>
            <a:rPr lang="en-US" dirty="0"/>
            <a:t>Maximum Expenditures</a:t>
          </a:r>
        </a:p>
      </dgm:t>
    </dgm:pt>
    <dgm:pt modelId="{4325D5FB-C5FE-460A-BCCA-EAFB28EFCC3C}" type="parTrans" cxnId="{713D560E-366B-4842-BC3A-872B57D32C17}">
      <dgm:prSet/>
      <dgm:spPr/>
      <dgm:t>
        <a:bodyPr/>
        <a:lstStyle/>
        <a:p>
          <a:endParaRPr lang="en-US"/>
        </a:p>
      </dgm:t>
    </dgm:pt>
    <dgm:pt modelId="{DFE68FD1-A5BD-43E7-81A7-290577022273}" type="sibTrans" cxnId="{713D560E-366B-4842-BC3A-872B57D32C17}">
      <dgm:prSet/>
      <dgm:spPr/>
      <dgm:t>
        <a:bodyPr/>
        <a:lstStyle/>
        <a:p>
          <a:endParaRPr lang="en-US"/>
        </a:p>
      </dgm:t>
    </dgm:pt>
    <dgm:pt modelId="{C14A9470-D396-4A5E-B826-6A57037A45CF}" type="pres">
      <dgm:prSet presAssocID="{4ECBCFD8-899E-4EEF-8EED-C7D858497EB1}" presName="Name0" presStyleCnt="0">
        <dgm:presLayoutVars>
          <dgm:dir/>
          <dgm:resizeHandles val="exact"/>
        </dgm:presLayoutVars>
      </dgm:prSet>
      <dgm:spPr/>
    </dgm:pt>
    <dgm:pt modelId="{7072B37B-E89D-43D9-97BC-D181B2BD3A08}" type="pres">
      <dgm:prSet presAssocID="{5C9514ED-8040-4CAB-9996-FB9DA50365CF}" presName="node" presStyleLbl="node1" presStyleIdx="0" presStyleCnt="3">
        <dgm:presLayoutVars>
          <dgm:bulletEnabled val="1"/>
        </dgm:presLayoutVars>
      </dgm:prSet>
      <dgm:spPr/>
    </dgm:pt>
    <dgm:pt modelId="{5A605B9A-6A2B-4006-899C-1784D9752904}" type="pres">
      <dgm:prSet presAssocID="{1333ECF0-A6F6-4657-81A6-4F244B167C17}" presName="sibTrans" presStyleLbl="sibTrans2D1" presStyleIdx="0" presStyleCnt="2"/>
      <dgm:spPr/>
    </dgm:pt>
    <dgm:pt modelId="{BF6C0D18-314B-4532-908D-34CC234DC8EB}" type="pres">
      <dgm:prSet presAssocID="{1333ECF0-A6F6-4657-81A6-4F244B167C17}" presName="connectorText" presStyleLbl="sibTrans2D1" presStyleIdx="0" presStyleCnt="2"/>
      <dgm:spPr/>
    </dgm:pt>
    <dgm:pt modelId="{49E9B5AD-2F81-4451-9145-236A6ECC4774}" type="pres">
      <dgm:prSet presAssocID="{E27ED50E-CAFB-4F4A-A068-2EC62388407C}" presName="node" presStyleLbl="node1" presStyleIdx="1" presStyleCnt="3">
        <dgm:presLayoutVars>
          <dgm:bulletEnabled val="1"/>
        </dgm:presLayoutVars>
      </dgm:prSet>
      <dgm:spPr/>
    </dgm:pt>
    <dgm:pt modelId="{61338DEA-862C-455D-B104-23BC78375CBE}" type="pres">
      <dgm:prSet presAssocID="{DB86375D-2E02-430F-B7F3-2C58A13DD1BE}" presName="sibTrans" presStyleLbl="sibTrans2D1" presStyleIdx="1" presStyleCnt="2"/>
      <dgm:spPr/>
    </dgm:pt>
    <dgm:pt modelId="{7A5DA3FA-2553-4502-8CEA-0E7D61E9B378}" type="pres">
      <dgm:prSet presAssocID="{DB86375D-2E02-430F-B7F3-2C58A13DD1BE}" presName="connectorText" presStyleLbl="sibTrans2D1" presStyleIdx="1" presStyleCnt="2"/>
      <dgm:spPr/>
    </dgm:pt>
    <dgm:pt modelId="{4B85F7D9-CC85-4DE9-8802-5F1877F65BC5}" type="pres">
      <dgm:prSet presAssocID="{11A123C9-E977-4382-A868-72B81470686F}" presName="node" presStyleLbl="node1" presStyleIdx="2" presStyleCnt="3">
        <dgm:presLayoutVars>
          <dgm:bulletEnabled val="1"/>
        </dgm:presLayoutVars>
      </dgm:prSet>
      <dgm:spPr/>
    </dgm:pt>
  </dgm:ptLst>
  <dgm:cxnLst>
    <dgm:cxn modelId="{713D560E-366B-4842-BC3A-872B57D32C17}" srcId="{4ECBCFD8-899E-4EEF-8EED-C7D858497EB1}" destId="{11A123C9-E977-4382-A868-72B81470686F}" srcOrd="2" destOrd="0" parTransId="{4325D5FB-C5FE-460A-BCCA-EAFB28EFCC3C}" sibTransId="{DFE68FD1-A5BD-43E7-81A7-290577022273}"/>
    <dgm:cxn modelId="{65F06027-5339-4692-BB2B-561794E390AF}" type="presOf" srcId="{1333ECF0-A6F6-4657-81A6-4F244B167C17}" destId="{BF6C0D18-314B-4532-908D-34CC234DC8EB}" srcOrd="1" destOrd="0" presId="urn:microsoft.com/office/officeart/2005/8/layout/process1"/>
    <dgm:cxn modelId="{27348140-60B8-4295-908C-7EEC4A95928D}" type="presOf" srcId="{5C9514ED-8040-4CAB-9996-FB9DA50365CF}" destId="{7072B37B-E89D-43D9-97BC-D181B2BD3A08}" srcOrd="0" destOrd="0" presId="urn:microsoft.com/office/officeart/2005/8/layout/process1"/>
    <dgm:cxn modelId="{8FC0EE50-88BD-461A-8EEE-D0BC36C8A60B}" type="presOf" srcId="{1333ECF0-A6F6-4657-81A6-4F244B167C17}" destId="{5A605B9A-6A2B-4006-899C-1784D9752904}" srcOrd="0" destOrd="0" presId="urn:microsoft.com/office/officeart/2005/8/layout/process1"/>
    <dgm:cxn modelId="{7264D572-4766-4522-B64C-B987CF4B63CC}" type="presOf" srcId="{E27ED50E-CAFB-4F4A-A068-2EC62388407C}" destId="{49E9B5AD-2F81-4451-9145-236A6ECC4774}" srcOrd="0" destOrd="0" presId="urn:microsoft.com/office/officeart/2005/8/layout/process1"/>
    <dgm:cxn modelId="{B7B7E678-9185-4077-8F6F-0979D5B79691}" type="presOf" srcId="{4ECBCFD8-899E-4EEF-8EED-C7D858497EB1}" destId="{C14A9470-D396-4A5E-B826-6A57037A45CF}" srcOrd="0" destOrd="0" presId="urn:microsoft.com/office/officeart/2005/8/layout/process1"/>
    <dgm:cxn modelId="{381B238E-2A39-4222-82BA-E56AED3A6D6B}" srcId="{4ECBCFD8-899E-4EEF-8EED-C7D858497EB1}" destId="{5C9514ED-8040-4CAB-9996-FB9DA50365CF}" srcOrd="0" destOrd="0" parTransId="{EEB8D41B-2D38-4FF6-9B60-7267735045BB}" sibTransId="{1333ECF0-A6F6-4657-81A6-4F244B167C17}"/>
    <dgm:cxn modelId="{FDF72CD0-454B-45D1-A49E-8942FDE20102}" srcId="{4ECBCFD8-899E-4EEF-8EED-C7D858497EB1}" destId="{E27ED50E-CAFB-4F4A-A068-2EC62388407C}" srcOrd="1" destOrd="0" parTransId="{A201F202-D2A7-40E3-A88A-A29258304349}" sibTransId="{DB86375D-2E02-430F-B7F3-2C58A13DD1BE}"/>
    <dgm:cxn modelId="{2EB5B5E4-E1D8-4A2A-9501-240021ABDF83}" type="presOf" srcId="{DB86375D-2E02-430F-B7F3-2C58A13DD1BE}" destId="{61338DEA-862C-455D-B104-23BC78375CBE}" srcOrd="0" destOrd="0" presId="urn:microsoft.com/office/officeart/2005/8/layout/process1"/>
    <dgm:cxn modelId="{0B14DFE6-C72E-4B17-9F69-9400BF78633A}" type="presOf" srcId="{DB86375D-2E02-430F-B7F3-2C58A13DD1BE}" destId="{7A5DA3FA-2553-4502-8CEA-0E7D61E9B378}" srcOrd="1" destOrd="0" presId="urn:microsoft.com/office/officeart/2005/8/layout/process1"/>
    <dgm:cxn modelId="{9A0CC2FB-39D8-44A1-A232-38CC148C614E}" type="presOf" srcId="{11A123C9-E977-4382-A868-72B81470686F}" destId="{4B85F7D9-CC85-4DE9-8802-5F1877F65BC5}" srcOrd="0" destOrd="0" presId="urn:microsoft.com/office/officeart/2005/8/layout/process1"/>
    <dgm:cxn modelId="{F83C5523-A992-4DFA-B0AE-8E645046A8AD}" type="presParOf" srcId="{C14A9470-D396-4A5E-B826-6A57037A45CF}" destId="{7072B37B-E89D-43D9-97BC-D181B2BD3A08}" srcOrd="0" destOrd="0" presId="urn:microsoft.com/office/officeart/2005/8/layout/process1"/>
    <dgm:cxn modelId="{5ED6110D-444D-4210-B3AB-85450A7B5E4C}" type="presParOf" srcId="{C14A9470-D396-4A5E-B826-6A57037A45CF}" destId="{5A605B9A-6A2B-4006-899C-1784D9752904}" srcOrd="1" destOrd="0" presId="urn:microsoft.com/office/officeart/2005/8/layout/process1"/>
    <dgm:cxn modelId="{407C3912-93D0-47B9-B3C1-0C0A9F12E1B1}" type="presParOf" srcId="{5A605B9A-6A2B-4006-899C-1784D9752904}" destId="{BF6C0D18-314B-4532-908D-34CC234DC8EB}" srcOrd="0" destOrd="0" presId="urn:microsoft.com/office/officeart/2005/8/layout/process1"/>
    <dgm:cxn modelId="{A5C547F1-DEDA-4413-B065-41692BB9FAD2}" type="presParOf" srcId="{C14A9470-D396-4A5E-B826-6A57037A45CF}" destId="{49E9B5AD-2F81-4451-9145-236A6ECC4774}" srcOrd="2" destOrd="0" presId="urn:microsoft.com/office/officeart/2005/8/layout/process1"/>
    <dgm:cxn modelId="{26A563A3-F8CE-44BA-B4FF-2E44FBC57729}" type="presParOf" srcId="{C14A9470-D396-4A5E-B826-6A57037A45CF}" destId="{61338DEA-862C-455D-B104-23BC78375CBE}" srcOrd="3" destOrd="0" presId="urn:microsoft.com/office/officeart/2005/8/layout/process1"/>
    <dgm:cxn modelId="{7E51A059-3DEB-41B7-89ED-ACE3581B9D71}" type="presParOf" srcId="{61338DEA-862C-455D-B104-23BC78375CBE}" destId="{7A5DA3FA-2553-4502-8CEA-0E7D61E9B378}" srcOrd="0" destOrd="0" presId="urn:microsoft.com/office/officeart/2005/8/layout/process1"/>
    <dgm:cxn modelId="{A3CF49C9-3C32-4F06-85CF-EE56131FC6F8}" type="presParOf" srcId="{C14A9470-D396-4A5E-B826-6A57037A45CF}" destId="{4B85F7D9-CC85-4DE9-8802-5F1877F65BC5}" srcOrd="4" destOrd="0" presId="urn:microsoft.com/office/officeart/2005/8/layout/process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72B37B-E89D-43D9-97BC-D181B2BD3A08}">
      <dsp:nvSpPr>
        <dsp:cNvPr id="0" name=""/>
        <dsp:cNvSpPr/>
      </dsp:nvSpPr>
      <dsp:spPr>
        <a:xfrm>
          <a:off x="7143" y="104859"/>
          <a:ext cx="2135187" cy="128111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Strategic Plan 2024-2027</a:t>
          </a:r>
        </a:p>
      </dsp:txBody>
      <dsp:txXfrm>
        <a:off x="44665" y="142381"/>
        <a:ext cx="2060143" cy="1206068"/>
      </dsp:txXfrm>
    </dsp:sp>
    <dsp:sp modelId="{5A605B9A-6A2B-4006-899C-1784D9752904}">
      <dsp:nvSpPr>
        <dsp:cNvPr id="0" name=""/>
        <dsp:cNvSpPr/>
      </dsp:nvSpPr>
      <dsp:spPr>
        <a:xfrm>
          <a:off x="2355850" y="480652"/>
          <a:ext cx="452659" cy="52952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355850" y="586557"/>
        <a:ext cx="316861" cy="317716"/>
      </dsp:txXfrm>
    </dsp:sp>
    <dsp:sp modelId="{49E9B5AD-2F81-4451-9145-236A6ECC4774}">
      <dsp:nvSpPr>
        <dsp:cNvPr id="0" name=""/>
        <dsp:cNvSpPr/>
      </dsp:nvSpPr>
      <dsp:spPr>
        <a:xfrm>
          <a:off x="2996406" y="104859"/>
          <a:ext cx="2135187" cy="128111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Operating Plan 2024-2027</a:t>
          </a:r>
        </a:p>
      </dsp:txBody>
      <dsp:txXfrm>
        <a:off x="3033928" y="142381"/>
        <a:ext cx="2060143" cy="1206068"/>
      </dsp:txXfrm>
    </dsp:sp>
    <dsp:sp modelId="{61338DEA-862C-455D-B104-23BC78375CBE}">
      <dsp:nvSpPr>
        <dsp:cNvPr id="0" name=""/>
        <dsp:cNvSpPr/>
      </dsp:nvSpPr>
      <dsp:spPr>
        <a:xfrm>
          <a:off x="5345112" y="480652"/>
          <a:ext cx="452659" cy="52952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345112" y="586557"/>
        <a:ext cx="316861" cy="317716"/>
      </dsp:txXfrm>
    </dsp:sp>
    <dsp:sp modelId="{4B85F7D9-CC85-4DE9-8802-5F1877F65BC5}">
      <dsp:nvSpPr>
        <dsp:cNvPr id="0" name=""/>
        <dsp:cNvSpPr/>
      </dsp:nvSpPr>
      <dsp:spPr>
        <a:xfrm>
          <a:off x="5985668" y="104859"/>
          <a:ext cx="2135187" cy="128111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Maximum Expenditures</a:t>
          </a:r>
        </a:p>
      </dsp:txBody>
      <dsp:txXfrm>
        <a:off x="6023190" y="142381"/>
        <a:ext cx="2060143" cy="120606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80680FBE-A8DF-4758-9AC4-3A9E1039168F}" type="datetimeFigureOut">
              <a:rPr lang="en-US" smtClean="0"/>
              <a:t>2/28/2023</a:t>
            </a:fld>
            <a:endParaRPr lang="en-US"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C13577B-6902-467D-A26C-08A0DD5E4E03}" type="datetimeFigureOut">
              <a:rPr lang="en-US" smtClean="0"/>
              <a:t>2/28/2023</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etings.wmo.int/EC-76/_layouts/15/WopiFrame.aspx?sourcedoc=/EC-76/English/1.%20DRAFTS%20FOR%20DISCUSSION/EC-76-d05-MAXIMUM-EXPENDITURES-2024-2027-draft1_en.docx&amp;action=defaul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399" y="1164324"/>
            <a:ext cx="11197047" cy="2387600"/>
          </a:xfrm>
        </p:spPr>
        <p:txBody>
          <a:bodyPr anchor="ctr" anchorCtr="0">
            <a:normAutofit/>
          </a:bodyPr>
          <a:lstStyle/>
          <a:p>
            <a:r>
              <a:rPr lang="en-US" sz="4800" dirty="0">
                <a:solidFill>
                  <a:schemeClr val="bg1"/>
                </a:solidFill>
              </a:rPr>
              <a:t>Budget Committee during 76</a:t>
            </a:r>
            <a:r>
              <a:rPr lang="en-US" sz="4800" baseline="30000" dirty="0">
                <a:solidFill>
                  <a:schemeClr val="bg1"/>
                </a:solidFill>
              </a:rPr>
              <a:t>th</a:t>
            </a:r>
            <a:r>
              <a:rPr lang="en-US" sz="4800" dirty="0">
                <a:solidFill>
                  <a:schemeClr val="bg1"/>
                </a:solidFill>
              </a:rPr>
              <a:t> Executive Council</a:t>
            </a:r>
          </a:p>
        </p:txBody>
      </p:sp>
      <p:sp>
        <p:nvSpPr>
          <p:cNvPr id="3" name="Subtitle 2"/>
          <p:cNvSpPr>
            <a:spLocks noGrp="1"/>
          </p:cNvSpPr>
          <p:nvPr>
            <p:ph type="subTitle" idx="4294967295"/>
          </p:nvPr>
        </p:nvSpPr>
        <p:spPr>
          <a:xfrm>
            <a:off x="533399" y="3429000"/>
            <a:ext cx="9582736" cy="2831591"/>
          </a:xfrm>
        </p:spPr>
        <p:txBody>
          <a:bodyPr>
            <a:normAutofit/>
          </a:bodyPr>
          <a:lstStyle/>
          <a:p>
            <a:pPr marL="0" indent="0">
              <a:buNone/>
            </a:pPr>
            <a:r>
              <a:rPr lang="en-US" sz="2400" dirty="0">
                <a:solidFill>
                  <a:schemeClr val="bg1"/>
                </a:solidFill>
                <a:latin typeface="+mj-lt"/>
              </a:rPr>
              <a:t>EC-76/Doc. 5 and EC-76/INF. 5</a:t>
            </a:r>
          </a:p>
          <a:p>
            <a:pPr marL="0" indent="0">
              <a:buNone/>
            </a:pPr>
            <a:r>
              <a:rPr lang="en-US" sz="2000" dirty="0">
                <a:solidFill>
                  <a:schemeClr val="bg1"/>
                </a:solidFill>
                <a:latin typeface="+mj-lt"/>
              </a:rPr>
              <a:t>28 February 2023</a:t>
            </a:r>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Plan of Action for Hydrology</a:t>
            </a: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fontScale="850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en-US" sz="1900" dirty="0">
                <a:cs typeface="Segoe UI"/>
              </a:rPr>
              <a:t>Within ZNG, funding for activities has been requested; however, the ZNG scenario does not include the funding for the 1 ½ staff positions required to implement the activities within the Financial Period. As Hydrological Action Plan approved by Cg-2021 would not be able to be implemented within the Financial Period. </a:t>
            </a:r>
          </a:p>
          <a:p>
            <a:pPr marL="0" indent="0">
              <a:lnSpc>
                <a:spcPct val="100000"/>
              </a:lnSpc>
              <a:spcAft>
                <a:spcPts val="0"/>
              </a:spcAft>
              <a:buNone/>
            </a:pPr>
            <a:r>
              <a:rPr lang="en-US" sz="1900" u="sng" dirty="0">
                <a:cs typeface="Segoe UI"/>
              </a:rPr>
              <a:t>Delivered under ZNG</a:t>
            </a:r>
            <a:endParaRPr lang="en-CH" sz="1900" u="sng" dirty="0">
              <a:cs typeface="Segoe UI"/>
            </a:endParaRPr>
          </a:p>
          <a:p>
            <a:pPr>
              <a:lnSpc>
                <a:spcPct val="100000"/>
              </a:lnSpc>
              <a:spcAft>
                <a:spcPts val="0"/>
              </a:spcAft>
              <a:buFont typeface="Wingdings" panose="05000000000000000000" pitchFamily="2" charset="2"/>
              <a:buChar char="Ø"/>
            </a:pPr>
            <a:r>
              <a:rPr lang="fr-CH" sz="1900" dirty="0">
                <a:solidFill>
                  <a:schemeClr val="tx1"/>
                </a:solidFill>
                <a:cs typeface="Segoe UI"/>
              </a:rPr>
              <a:t>I</a:t>
            </a:r>
            <a:r>
              <a:rPr lang="en-CH" sz="1900" dirty="0">
                <a:solidFill>
                  <a:schemeClr val="tx1"/>
                </a:solidFill>
                <a:cs typeface="Segoe UI"/>
              </a:rPr>
              <a:t>mplementation of HydroSOS </a:t>
            </a:r>
            <a:r>
              <a:rPr lang="fr-CH" sz="1900" dirty="0">
                <a:solidFill>
                  <a:schemeClr val="tx1"/>
                </a:solidFill>
                <a:cs typeface="Segoe UI"/>
              </a:rPr>
              <a:t>in </a:t>
            </a:r>
            <a:r>
              <a:rPr lang="fr-CH" sz="1900" dirty="0" err="1">
                <a:solidFill>
                  <a:schemeClr val="tx1"/>
                </a:solidFill>
                <a:cs typeface="Segoe UI"/>
              </a:rPr>
              <a:t>limited</a:t>
            </a:r>
            <a:r>
              <a:rPr lang="fr-CH" sz="1900" dirty="0">
                <a:solidFill>
                  <a:schemeClr val="tx1"/>
                </a:solidFill>
                <a:cs typeface="Segoe UI"/>
              </a:rPr>
              <a:t> countries – </a:t>
            </a:r>
            <a:r>
              <a:rPr lang="en-US" sz="1900" dirty="0">
                <a:solidFill>
                  <a:schemeClr val="tx1"/>
                </a:solidFill>
                <a:cs typeface="Segoe UI"/>
              </a:rPr>
              <a:t>prioritization</a:t>
            </a:r>
            <a:r>
              <a:rPr lang="fr-CH" sz="1900" dirty="0">
                <a:solidFill>
                  <a:schemeClr val="tx1"/>
                </a:solidFill>
                <a:cs typeface="Segoe UI"/>
              </a:rPr>
              <a:t> </a:t>
            </a:r>
            <a:r>
              <a:rPr lang="fr-CH" sz="1900" dirty="0" err="1">
                <a:solidFill>
                  <a:schemeClr val="tx1"/>
                </a:solidFill>
                <a:cs typeface="Segoe UI"/>
              </a:rPr>
              <a:t>required</a:t>
            </a:r>
            <a:r>
              <a:rPr lang="fr-CH" sz="1900" dirty="0">
                <a:solidFill>
                  <a:schemeClr val="tx1"/>
                </a:solidFill>
                <a:cs typeface="Segoe UI"/>
              </a:rPr>
              <a:t> (note </a:t>
            </a:r>
            <a:r>
              <a:rPr lang="fr-CH" sz="1900" dirty="0" err="1">
                <a:solidFill>
                  <a:schemeClr val="tx1"/>
                </a:solidFill>
                <a:cs typeface="Segoe UI"/>
              </a:rPr>
              <a:t>it</a:t>
            </a:r>
            <a:r>
              <a:rPr lang="fr-CH" sz="1900" dirty="0">
                <a:solidFill>
                  <a:schemeClr val="tx1"/>
                </a:solidFill>
                <a:cs typeface="Segoe UI"/>
              </a:rPr>
              <a:t> </a:t>
            </a:r>
            <a:r>
              <a:rPr lang="fr-CH" sz="1900" dirty="0" err="1">
                <a:solidFill>
                  <a:schemeClr val="tx1"/>
                </a:solidFill>
                <a:cs typeface="Segoe UI"/>
              </a:rPr>
              <a:t>is</a:t>
            </a:r>
            <a:r>
              <a:rPr lang="fr-CH" sz="1900" dirty="0">
                <a:solidFill>
                  <a:schemeClr val="tx1"/>
                </a:solidFill>
                <a:cs typeface="Segoe UI"/>
              </a:rPr>
              <a:t> a </a:t>
            </a:r>
            <a:r>
              <a:rPr lang="fr-CH" sz="1900" dirty="0" err="1">
                <a:solidFill>
                  <a:schemeClr val="tx1"/>
                </a:solidFill>
                <a:cs typeface="Segoe UI"/>
              </a:rPr>
              <a:t>priority</a:t>
            </a:r>
            <a:r>
              <a:rPr lang="fr-CH" sz="1900" dirty="0">
                <a:solidFill>
                  <a:schemeClr val="tx1"/>
                </a:solidFill>
                <a:cs typeface="Segoe UI"/>
              </a:rPr>
              <a:t> for RA and countries)</a:t>
            </a:r>
          </a:p>
          <a:p>
            <a:pPr>
              <a:lnSpc>
                <a:spcPct val="100000"/>
              </a:lnSpc>
              <a:spcAft>
                <a:spcPts val="0"/>
              </a:spcAft>
              <a:buFont typeface="Wingdings" panose="05000000000000000000" pitchFamily="2" charset="2"/>
              <a:buChar char="Ø"/>
            </a:pPr>
            <a:r>
              <a:rPr lang="fr-CH" sz="1900" dirty="0" err="1">
                <a:solidFill>
                  <a:schemeClr val="tx1"/>
                </a:solidFill>
                <a:cs typeface="Segoe UI"/>
              </a:rPr>
              <a:t>Fewer</a:t>
            </a:r>
            <a:r>
              <a:rPr lang="fr-CH" sz="1900" dirty="0">
                <a:solidFill>
                  <a:schemeClr val="tx1"/>
                </a:solidFill>
                <a:cs typeface="Segoe UI"/>
              </a:rPr>
              <a:t> best practices </a:t>
            </a:r>
            <a:r>
              <a:rPr lang="fr-CH" sz="1900" dirty="0" err="1">
                <a:solidFill>
                  <a:schemeClr val="tx1"/>
                </a:solidFill>
                <a:cs typeface="Segoe UI"/>
              </a:rPr>
              <a:t>investigated</a:t>
            </a:r>
            <a:r>
              <a:rPr lang="fr-CH" sz="1900" dirty="0">
                <a:solidFill>
                  <a:schemeClr val="tx1"/>
                </a:solidFill>
                <a:cs typeface="Segoe UI"/>
              </a:rPr>
              <a:t> for </a:t>
            </a:r>
            <a:r>
              <a:rPr lang="en-US" sz="1900" dirty="0">
                <a:solidFill>
                  <a:schemeClr val="tx1"/>
                </a:solidFill>
                <a:cs typeface="Segoe UI"/>
              </a:rPr>
              <a:t>implementation</a:t>
            </a:r>
          </a:p>
          <a:p>
            <a:pPr marL="0" indent="0">
              <a:lnSpc>
                <a:spcPct val="100000"/>
              </a:lnSpc>
              <a:spcAft>
                <a:spcPts val="0"/>
              </a:spcAft>
              <a:buNone/>
            </a:pPr>
            <a:endParaRPr lang="en-US" sz="1900" dirty="0">
              <a:solidFill>
                <a:schemeClr val="tx1"/>
              </a:solidFill>
              <a:cs typeface="Segoe UI"/>
            </a:endParaRPr>
          </a:p>
          <a:p>
            <a:pPr marL="0" indent="0">
              <a:lnSpc>
                <a:spcPct val="100000"/>
              </a:lnSpc>
              <a:spcAft>
                <a:spcPts val="0"/>
              </a:spcAft>
              <a:buNone/>
            </a:pPr>
            <a:r>
              <a:rPr lang="en-US" sz="1900" u="sng" dirty="0">
                <a:solidFill>
                  <a:schemeClr val="tx1"/>
                </a:solidFill>
                <a:cs typeface="Segoe UI"/>
              </a:rPr>
              <a:t>Additional under SG’s Proposal</a:t>
            </a:r>
            <a:endParaRPr lang="en-CH" sz="1900" u="sng" dirty="0">
              <a:solidFill>
                <a:schemeClr val="tx1"/>
              </a:solidFill>
              <a:cs typeface="Segoe UI"/>
            </a:endParaRPr>
          </a:p>
          <a:p>
            <a:pPr>
              <a:lnSpc>
                <a:spcPct val="100000"/>
              </a:lnSpc>
              <a:spcAft>
                <a:spcPts val="0"/>
              </a:spcAft>
              <a:buFont typeface="Wingdings" panose="05000000000000000000" pitchFamily="2" charset="2"/>
              <a:buChar char="Ø"/>
            </a:pPr>
            <a:r>
              <a:rPr lang="en-CH" sz="1900" dirty="0">
                <a:solidFill>
                  <a:schemeClr val="tx1"/>
                </a:solidFill>
                <a:cs typeface="Segoe UI"/>
              </a:rPr>
              <a:t>Global State of Water Resources Report</a:t>
            </a:r>
            <a:r>
              <a:rPr lang="fr-CH" sz="1900" dirty="0">
                <a:solidFill>
                  <a:schemeClr val="tx1"/>
                </a:solidFill>
                <a:cs typeface="Segoe UI"/>
              </a:rPr>
              <a:t>s</a:t>
            </a:r>
            <a:endParaRPr lang="de-DE" sz="1900" dirty="0">
              <a:solidFill>
                <a:schemeClr val="tx1"/>
              </a:solidFill>
              <a:cs typeface="Segoe UI"/>
            </a:endParaRPr>
          </a:p>
          <a:p>
            <a:pPr>
              <a:lnSpc>
                <a:spcPct val="100000"/>
              </a:lnSpc>
              <a:spcAft>
                <a:spcPts val="0"/>
              </a:spcAft>
              <a:buFont typeface="Wingdings" panose="05000000000000000000" pitchFamily="2" charset="2"/>
              <a:buChar char="Ø"/>
            </a:pPr>
            <a:r>
              <a:rPr lang="de-DE" sz="1900" dirty="0" err="1">
                <a:solidFill>
                  <a:schemeClr val="tx1"/>
                </a:solidFill>
                <a:cs typeface="Segoe UI"/>
              </a:rPr>
              <a:t>HydroSOS</a:t>
            </a:r>
            <a:r>
              <a:rPr lang="de-DE" sz="1900" dirty="0">
                <a:solidFill>
                  <a:schemeClr val="tx1"/>
                </a:solidFill>
                <a:cs typeface="Segoe UI"/>
              </a:rPr>
              <a:t> </a:t>
            </a:r>
            <a:r>
              <a:rPr lang="de-DE" sz="1900" dirty="0" err="1">
                <a:solidFill>
                  <a:schemeClr val="tx1"/>
                </a:solidFill>
                <a:cs typeface="Segoe UI"/>
              </a:rPr>
              <a:t>implemented</a:t>
            </a:r>
            <a:endParaRPr lang="de-DE" sz="1900" dirty="0">
              <a:solidFill>
                <a:schemeClr val="tx1"/>
              </a:solidFill>
              <a:cs typeface="Segoe UI"/>
            </a:endParaRPr>
          </a:p>
          <a:p>
            <a:pPr>
              <a:lnSpc>
                <a:spcPct val="100000"/>
              </a:lnSpc>
              <a:spcAft>
                <a:spcPts val="0"/>
              </a:spcAft>
              <a:buFont typeface="Wingdings" panose="05000000000000000000" pitchFamily="2" charset="2"/>
              <a:buChar char="Ø"/>
            </a:pPr>
            <a:r>
              <a:rPr lang="de-DE" sz="1900" dirty="0">
                <a:solidFill>
                  <a:schemeClr val="tx1"/>
                </a:solidFill>
                <a:cs typeface="Segoe UI"/>
              </a:rPr>
              <a:t>Hydrological Action plan implementation as approved by Cg-2021 with required Secretariat support</a:t>
            </a:r>
          </a:p>
          <a:p>
            <a:pPr>
              <a:lnSpc>
                <a:spcPct val="100000"/>
              </a:lnSpc>
              <a:spcAft>
                <a:spcPts val="0"/>
              </a:spcAft>
              <a:buFont typeface="Wingdings" panose="05000000000000000000" pitchFamily="2" charset="2"/>
              <a:buChar char="Ø"/>
            </a:pPr>
            <a:r>
              <a:rPr lang="de-DE" sz="1900" dirty="0">
                <a:solidFill>
                  <a:schemeClr val="tx1"/>
                </a:solidFill>
                <a:cs typeface="Segoe UI"/>
              </a:rPr>
              <a:t>E</a:t>
            </a:r>
            <a:r>
              <a:rPr lang="en-CH" sz="1900" dirty="0" err="1">
                <a:solidFill>
                  <a:schemeClr val="tx1"/>
                </a:solidFill>
                <a:cs typeface="Segoe UI"/>
              </a:rPr>
              <a:t>stablishment</a:t>
            </a:r>
            <a:r>
              <a:rPr lang="en-CH" sz="1900" dirty="0">
                <a:solidFill>
                  <a:schemeClr val="tx1"/>
                </a:solidFill>
                <a:cs typeface="Segoe UI"/>
              </a:rPr>
              <a:t> of new WIPPS Centers on Hydrology</a:t>
            </a:r>
          </a:p>
          <a:p>
            <a:pPr>
              <a:lnSpc>
                <a:spcPct val="100000"/>
              </a:lnSpc>
              <a:spcAft>
                <a:spcPts val="0"/>
              </a:spcAft>
              <a:buFont typeface="Wingdings" panose="05000000000000000000" pitchFamily="2" charset="2"/>
              <a:buChar char="Ø"/>
            </a:pPr>
            <a:r>
              <a:rPr lang="en-CH" sz="1900" dirty="0">
                <a:solidFill>
                  <a:schemeClr val="tx1"/>
                </a:solidFill>
                <a:cs typeface="Segoe UI"/>
              </a:rPr>
              <a:t>Increased outreach on added value of NHSs to support decision making</a:t>
            </a:r>
          </a:p>
          <a:p>
            <a:pPr>
              <a:lnSpc>
                <a:spcPct val="100000"/>
              </a:lnSpc>
              <a:spcAft>
                <a:spcPts val="0"/>
              </a:spcAft>
              <a:buFont typeface="Wingdings" panose="05000000000000000000" pitchFamily="2" charset="2"/>
              <a:buChar char="Ø"/>
            </a:pPr>
            <a:r>
              <a:rPr lang="en-CH" sz="1900" dirty="0">
                <a:solidFill>
                  <a:schemeClr val="tx1"/>
                </a:solidFill>
                <a:cs typeface="Segoe UI"/>
              </a:rPr>
              <a:t>CoP established on hydrological issues (flood forecasting, water resources assessment etc.)</a:t>
            </a:r>
          </a:p>
          <a:p>
            <a:pPr>
              <a:lnSpc>
                <a:spcPct val="100000"/>
              </a:lnSpc>
              <a:spcAft>
                <a:spcPts val="0"/>
              </a:spcAft>
              <a:buFont typeface="Wingdings" panose="05000000000000000000" pitchFamily="2" charset="2"/>
              <a:buChar char="Ø"/>
            </a:pPr>
            <a:r>
              <a:rPr lang="de-DE" sz="1900" dirty="0">
                <a:solidFill>
                  <a:schemeClr val="tx1"/>
                </a:solidFill>
                <a:cs typeface="Segoe UI"/>
              </a:rPr>
              <a:t>C</a:t>
            </a:r>
            <a:r>
              <a:rPr lang="en-CH" sz="1900" dirty="0">
                <a:solidFill>
                  <a:schemeClr val="tx1"/>
                </a:solidFill>
                <a:cs typeface="Segoe UI"/>
              </a:rPr>
              <a:t>apacity development through twinning and e-learning</a:t>
            </a:r>
            <a:endParaRPr lang="en-US" sz="1900" dirty="0">
              <a:solidFill>
                <a:schemeClr val="tx1"/>
              </a:solidFill>
              <a:cs typeface="Segoe UI"/>
            </a:endParaRPr>
          </a:p>
          <a:p>
            <a:pPr marL="0" indent="0">
              <a:lnSpc>
                <a:spcPct val="100000"/>
              </a:lnSpc>
              <a:spcAft>
                <a:spcPts val="0"/>
              </a:spcAft>
              <a:buNone/>
            </a:pP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1A0D4D02-10AD-E2B8-BD68-3FDC340FBE76}"/>
              </a:ext>
            </a:extLst>
          </p:cNvPr>
          <p:cNvSpPr>
            <a:spLocks noGrp="1"/>
          </p:cNvSpPr>
          <p:nvPr>
            <p:ph type="sldNum" sz="quarter" idx="4"/>
          </p:nvPr>
        </p:nvSpPr>
        <p:spPr/>
        <p:txBody>
          <a:bodyPr/>
          <a:lstStyle/>
          <a:p>
            <a:fld id="{9860EDB8-5305-433F-BE41-D7A86D811DB3}" type="slidenum">
              <a:rPr lang="en-US" smtClean="0"/>
              <a:pPr/>
              <a:t>10</a:t>
            </a:fld>
            <a:endParaRPr lang="en-US" dirty="0"/>
          </a:p>
        </p:txBody>
      </p:sp>
    </p:spTree>
    <p:extLst>
      <p:ext uri="{BB962C8B-B14F-4D97-AF65-F5344CB8AC3E}">
        <p14:creationId xmlns:p14="http://schemas.microsoft.com/office/powerpoint/2010/main" val="4814155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Cryosphere and downstream impacts</a:t>
            </a: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en-US" sz="1900" u="sng" dirty="0">
                <a:cs typeface="Segoe UI"/>
              </a:rPr>
              <a:t>Delivered under ZNG</a:t>
            </a:r>
            <a:endParaRPr lang="en-CH" sz="1900" u="sng" dirty="0">
              <a:solidFill>
                <a:srgbClr val="FF0000"/>
              </a:solidFill>
              <a:cs typeface="Segoe UI"/>
            </a:endParaRPr>
          </a:p>
          <a:p>
            <a:pPr>
              <a:lnSpc>
                <a:spcPct val="100000"/>
              </a:lnSpc>
              <a:spcAft>
                <a:spcPts val="0"/>
              </a:spcAft>
              <a:buFont typeface="Wingdings" panose="05000000000000000000" pitchFamily="2" charset="2"/>
              <a:buChar char="Ø"/>
            </a:pPr>
            <a:r>
              <a:rPr lang="en-CH" sz="1900" dirty="0">
                <a:solidFill>
                  <a:schemeClr val="tx1"/>
                </a:solidFill>
                <a:cs typeface="Segoe UI"/>
              </a:rPr>
              <a:t>Integration of Cryosphere activities in INFCOM and continued support to AG-</a:t>
            </a:r>
            <a:r>
              <a:rPr lang="en-CH" sz="1900" dirty="0" err="1">
                <a:solidFill>
                  <a:schemeClr val="tx1"/>
                </a:solidFill>
                <a:cs typeface="Segoe UI"/>
              </a:rPr>
              <a:t>Cryo</a:t>
            </a:r>
            <a:endParaRPr lang="en-CH" sz="1900" dirty="0">
              <a:solidFill>
                <a:schemeClr val="tx1"/>
              </a:solidFill>
              <a:cs typeface="Segoe UI"/>
            </a:endParaRPr>
          </a:p>
          <a:p>
            <a:pPr>
              <a:lnSpc>
                <a:spcPct val="100000"/>
              </a:lnSpc>
              <a:spcAft>
                <a:spcPts val="0"/>
              </a:spcAft>
              <a:buFont typeface="Wingdings" panose="05000000000000000000" pitchFamily="2" charset="2"/>
              <a:buChar char="Ø"/>
            </a:pPr>
            <a:r>
              <a:rPr lang="de-DE" sz="1900" dirty="0">
                <a:solidFill>
                  <a:schemeClr val="tx1"/>
                </a:solidFill>
                <a:cs typeface="Segoe UI"/>
              </a:rPr>
              <a:t>S</a:t>
            </a:r>
            <a:r>
              <a:rPr lang="en-CH" sz="1900" dirty="0">
                <a:solidFill>
                  <a:schemeClr val="tx1"/>
                </a:solidFill>
                <a:cs typeface="Segoe UI"/>
              </a:rPr>
              <a:t>O 1.5 cannot be implemented, cryosphere services not adequately reflected in WMO workplan</a:t>
            </a:r>
          </a:p>
          <a:p>
            <a:pPr>
              <a:lnSpc>
                <a:spcPct val="100000"/>
              </a:lnSpc>
              <a:spcAft>
                <a:spcPts val="0"/>
              </a:spcAft>
              <a:buFont typeface="Wingdings" panose="05000000000000000000" pitchFamily="2" charset="2"/>
              <a:buChar char="Ø"/>
            </a:pPr>
            <a:r>
              <a:rPr lang="en-CH" sz="1900" dirty="0">
                <a:solidFill>
                  <a:schemeClr val="tx1"/>
                </a:solidFill>
                <a:cs typeface="Segoe UI"/>
              </a:rPr>
              <a:t>P&amp;HM hazards </a:t>
            </a:r>
            <a:r>
              <a:rPr lang="fr-CH" sz="1900" dirty="0" err="1">
                <a:solidFill>
                  <a:schemeClr val="tx1"/>
                </a:solidFill>
                <a:cs typeface="Segoe UI"/>
              </a:rPr>
              <a:t>partially</a:t>
            </a:r>
            <a:r>
              <a:rPr lang="fr-CH" sz="1900" dirty="0">
                <a:solidFill>
                  <a:schemeClr val="tx1"/>
                </a:solidFill>
                <a:cs typeface="Segoe UI"/>
              </a:rPr>
              <a:t> </a:t>
            </a:r>
            <a:r>
              <a:rPr lang="en-CH" sz="1900" dirty="0">
                <a:solidFill>
                  <a:schemeClr val="tx1"/>
                </a:solidFill>
                <a:cs typeface="Segoe UI"/>
              </a:rPr>
              <a:t>included in EW4All</a:t>
            </a:r>
          </a:p>
          <a:p>
            <a:pPr>
              <a:lnSpc>
                <a:spcPct val="100000"/>
              </a:lnSpc>
              <a:spcAft>
                <a:spcPts val="0"/>
              </a:spcAft>
              <a:buFont typeface="Wingdings" panose="05000000000000000000" pitchFamily="2" charset="2"/>
              <a:buChar char="Ø"/>
            </a:pPr>
            <a:r>
              <a:rPr lang="en-US" sz="1900" dirty="0">
                <a:solidFill>
                  <a:schemeClr val="tx1"/>
                </a:solidFill>
                <a:cs typeface="Segoe UI"/>
              </a:rPr>
              <a:t>Limited, but i</a:t>
            </a:r>
            <a:r>
              <a:rPr lang="en-CH" sz="1900" dirty="0" err="1">
                <a:solidFill>
                  <a:schemeClr val="tx1"/>
                </a:solidFill>
                <a:cs typeface="Segoe UI"/>
              </a:rPr>
              <a:t>nsufficient</a:t>
            </a:r>
            <a:r>
              <a:rPr lang="en-CH" sz="1900" dirty="0">
                <a:solidFill>
                  <a:schemeClr val="tx1"/>
                </a:solidFill>
                <a:cs typeface="Segoe UI"/>
              </a:rPr>
              <a:t> progress on RCC in polar regions and approved WIPPS Centers on snow cover prediction</a:t>
            </a:r>
            <a:endParaRPr lang="en-CH" dirty="0">
              <a:solidFill>
                <a:schemeClr val="tx1"/>
              </a:solidFill>
            </a:endParaRPr>
          </a:p>
          <a:p>
            <a:pPr marL="0" indent="0">
              <a:lnSpc>
                <a:spcPct val="100000"/>
              </a:lnSpc>
              <a:spcAft>
                <a:spcPts val="0"/>
              </a:spcAft>
              <a:buNone/>
            </a:pPr>
            <a:endParaRPr lang="en-US" sz="1900" dirty="0">
              <a:solidFill>
                <a:schemeClr val="tx1"/>
              </a:solidFill>
              <a:cs typeface="Segoe UI"/>
            </a:endParaRPr>
          </a:p>
          <a:p>
            <a:pPr marL="0" indent="0">
              <a:lnSpc>
                <a:spcPct val="100000"/>
              </a:lnSpc>
              <a:spcAft>
                <a:spcPts val="0"/>
              </a:spcAft>
              <a:buNone/>
            </a:pPr>
            <a:r>
              <a:rPr lang="en-US" sz="1900" u="sng" dirty="0">
                <a:solidFill>
                  <a:schemeClr val="tx1"/>
                </a:solidFill>
                <a:cs typeface="Segoe UI"/>
              </a:rPr>
              <a:t>Additional under SG’s Proposal</a:t>
            </a:r>
            <a:endParaRPr lang="en-CH" sz="1900" u="sng" dirty="0">
              <a:solidFill>
                <a:schemeClr val="tx1"/>
              </a:solidFill>
              <a:cs typeface="Segoe UI"/>
            </a:endParaRPr>
          </a:p>
          <a:p>
            <a:pPr>
              <a:lnSpc>
                <a:spcPct val="100000"/>
              </a:lnSpc>
              <a:spcAft>
                <a:spcPts val="0"/>
              </a:spcAft>
              <a:buFont typeface="Wingdings" panose="05000000000000000000" pitchFamily="2" charset="2"/>
              <a:buChar char="Ø"/>
            </a:pPr>
            <a:r>
              <a:rPr lang="en-CH" sz="1900" dirty="0">
                <a:solidFill>
                  <a:schemeClr val="tx1"/>
                </a:solidFill>
                <a:cs typeface="Segoe UI"/>
              </a:rPr>
              <a:t>Full implementation of  SO1.5 as per 2024-2027</a:t>
            </a:r>
            <a:r>
              <a:rPr lang="fr-CH" sz="1900" dirty="0">
                <a:solidFill>
                  <a:schemeClr val="tx1"/>
                </a:solidFill>
                <a:cs typeface="Segoe UI"/>
              </a:rPr>
              <a:t> </a:t>
            </a:r>
            <a:r>
              <a:rPr lang="en-CH" sz="1900" dirty="0">
                <a:solidFill>
                  <a:schemeClr val="tx1"/>
                </a:solidFill>
                <a:cs typeface="Segoe UI"/>
              </a:rPr>
              <a:t>Strategy </a:t>
            </a:r>
            <a:r>
              <a:rPr lang="fr-CH" sz="1900" dirty="0">
                <a:solidFill>
                  <a:schemeClr val="tx1"/>
                </a:solidFill>
                <a:cs typeface="Segoe UI"/>
              </a:rPr>
              <a:t>with </a:t>
            </a:r>
            <a:r>
              <a:rPr lang="fr-CH" sz="1900" dirty="0" err="1">
                <a:solidFill>
                  <a:schemeClr val="tx1"/>
                </a:solidFill>
                <a:cs typeface="Segoe UI"/>
              </a:rPr>
              <a:t>Secretariat's</a:t>
            </a:r>
            <a:r>
              <a:rPr lang="fr-CH" sz="1900" dirty="0">
                <a:solidFill>
                  <a:schemeClr val="tx1"/>
                </a:solidFill>
                <a:cs typeface="Segoe UI"/>
              </a:rPr>
              <a:t> support</a:t>
            </a:r>
          </a:p>
          <a:p>
            <a:pPr>
              <a:lnSpc>
                <a:spcPct val="100000"/>
              </a:lnSpc>
              <a:spcAft>
                <a:spcPts val="0"/>
              </a:spcAft>
              <a:buFont typeface="Wingdings" panose="05000000000000000000" pitchFamily="2" charset="2"/>
              <a:buChar char="Ø"/>
            </a:pPr>
            <a:r>
              <a:rPr lang="fr-CH" sz="1900" dirty="0">
                <a:solidFill>
                  <a:schemeClr val="tx1"/>
                </a:solidFill>
                <a:cs typeface="Segoe UI"/>
              </a:rPr>
              <a:t>S</a:t>
            </a:r>
            <a:r>
              <a:rPr lang="en-CH" sz="1900" dirty="0">
                <a:solidFill>
                  <a:schemeClr val="tx1"/>
                </a:solidFill>
                <a:cs typeface="Segoe UI"/>
              </a:rPr>
              <a:t>upport to 2025 International Year on Glaciers Preservation</a:t>
            </a:r>
            <a:endParaRPr lang="fr-CH" sz="1900" dirty="0">
              <a:solidFill>
                <a:schemeClr val="tx1"/>
              </a:solidFill>
              <a:cs typeface="Segoe UI"/>
            </a:endParaRPr>
          </a:p>
          <a:p>
            <a:pPr>
              <a:lnSpc>
                <a:spcPct val="100000"/>
              </a:lnSpc>
              <a:spcAft>
                <a:spcPts val="0"/>
              </a:spcAft>
              <a:buFont typeface="Wingdings" panose="05000000000000000000" pitchFamily="2" charset="2"/>
              <a:buChar char="Ø"/>
            </a:pPr>
            <a:r>
              <a:rPr lang="fr-CH" sz="1900" dirty="0" err="1">
                <a:solidFill>
                  <a:schemeClr val="tx1"/>
                </a:solidFill>
                <a:cs typeface="Segoe UI"/>
              </a:rPr>
              <a:t>Increase</a:t>
            </a:r>
            <a:r>
              <a:rPr lang="fr-CH" sz="1900" dirty="0">
                <a:solidFill>
                  <a:schemeClr val="tx1"/>
                </a:solidFill>
                <a:cs typeface="Segoe UI"/>
              </a:rPr>
              <a:t> </a:t>
            </a:r>
            <a:r>
              <a:rPr lang="en-CH" sz="1900" dirty="0">
                <a:solidFill>
                  <a:schemeClr val="tx1"/>
                </a:solidFill>
                <a:cs typeface="Segoe UI"/>
              </a:rPr>
              <a:t>Mem</a:t>
            </a:r>
            <a:r>
              <a:rPr lang="de-DE" sz="1900" dirty="0">
                <a:solidFill>
                  <a:schemeClr val="tx1"/>
                </a:solidFill>
                <a:cs typeface="Segoe UI"/>
              </a:rPr>
              <a:t>b</a:t>
            </a:r>
            <a:r>
              <a:rPr lang="en-CH" sz="1900" dirty="0" err="1">
                <a:solidFill>
                  <a:schemeClr val="tx1"/>
                </a:solidFill>
                <a:cs typeface="Segoe UI"/>
              </a:rPr>
              <a:t>ers</a:t>
            </a:r>
            <a:r>
              <a:rPr lang="en-US" sz="1900" dirty="0">
                <a:solidFill>
                  <a:schemeClr val="tx1"/>
                </a:solidFill>
                <a:cs typeface="Segoe UI"/>
              </a:rPr>
              <a:t>’</a:t>
            </a:r>
            <a:r>
              <a:rPr lang="en-CH" sz="1900" dirty="0">
                <a:solidFill>
                  <a:schemeClr val="tx1"/>
                </a:solidFill>
                <a:cs typeface="Segoe UI"/>
              </a:rPr>
              <a:t> ability to respond to emerging risks</a:t>
            </a:r>
          </a:p>
          <a:p>
            <a:pPr>
              <a:lnSpc>
                <a:spcPct val="100000"/>
              </a:lnSpc>
              <a:spcAft>
                <a:spcPts val="0"/>
              </a:spcAft>
              <a:buFont typeface="Wingdings" panose="05000000000000000000" pitchFamily="2" charset="2"/>
              <a:buChar char="Ø"/>
            </a:pPr>
            <a:endParaRPr lang="en-CH" sz="1900" dirty="0">
              <a:solidFill>
                <a:srgbClr val="FF0000"/>
              </a:solidFill>
              <a:cs typeface="Segoe UI"/>
            </a:endParaRPr>
          </a:p>
          <a:p>
            <a:pPr>
              <a:lnSpc>
                <a:spcPct val="100000"/>
              </a:lnSpc>
              <a:spcAft>
                <a:spcPts val="0"/>
              </a:spcAft>
              <a:buFont typeface="Wingdings" panose="05000000000000000000" pitchFamily="2" charset="2"/>
              <a:buChar char="Ø"/>
            </a:pPr>
            <a:endParaRPr lang="en-US" sz="1900" dirty="0">
              <a:cs typeface="Segoe UI"/>
            </a:endParaRPr>
          </a:p>
          <a:p>
            <a:pPr marL="0" indent="0">
              <a:lnSpc>
                <a:spcPct val="100000"/>
              </a:lnSpc>
              <a:spcAft>
                <a:spcPts val="0"/>
              </a:spcAft>
              <a:buNone/>
            </a:pP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F5895CE9-18A4-BE5A-ABE8-18BED99ED920}"/>
              </a:ext>
            </a:extLst>
          </p:cNvPr>
          <p:cNvSpPr>
            <a:spLocks noGrp="1"/>
          </p:cNvSpPr>
          <p:nvPr>
            <p:ph type="sldNum" sz="quarter" idx="4"/>
          </p:nvPr>
        </p:nvSpPr>
        <p:spPr/>
        <p:txBody>
          <a:bodyPr/>
          <a:lstStyle/>
          <a:p>
            <a:fld id="{9860EDB8-5305-433F-BE41-D7A86D811DB3}" type="slidenum">
              <a:rPr lang="en-US" smtClean="0"/>
              <a:pPr/>
              <a:t>11</a:t>
            </a:fld>
            <a:endParaRPr lang="en-US" dirty="0"/>
          </a:p>
        </p:txBody>
      </p:sp>
    </p:spTree>
    <p:extLst>
      <p:ext uri="{BB962C8B-B14F-4D97-AF65-F5344CB8AC3E}">
        <p14:creationId xmlns:p14="http://schemas.microsoft.com/office/powerpoint/2010/main" val="4620500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Greenhouse Gas Monitoring Infrastructure</a:t>
            </a: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en-US" sz="1900" u="sng" dirty="0">
                <a:cs typeface="Segoe UI"/>
              </a:rPr>
              <a:t>Delivered under ZNG</a:t>
            </a:r>
          </a:p>
          <a:p>
            <a:pPr lvl="1">
              <a:lnSpc>
                <a:spcPct val="100000"/>
              </a:lnSpc>
              <a:spcAft>
                <a:spcPts val="0"/>
              </a:spcAft>
            </a:pPr>
            <a:r>
              <a:rPr lang="en-US" sz="1900" dirty="0">
                <a:cs typeface="Segoe UI"/>
              </a:rPr>
              <a:t>Improved coordination of existing observation-based greenhouse gas monitoring efforts;</a:t>
            </a:r>
          </a:p>
          <a:p>
            <a:pPr lvl="1">
              <a:lnSpc>
                <a:spcPct val="100000"/>
              </a:lnSpc>
              <a:spcAft>
                <a:spcPts val="0"/>
              </a:spcAft>
            </a:pPr>
            <a:r>
              <a:rPr lang="en-US" sz="1900" dirty="0">
                <a:cs typeface="Segoe UI"/>
              </a:rPr>
              <a:t>Improved international exchange of data from existing GHG observing systems and networks;</a:t>
            </a:r>
          </a:p>
          <a:p>
            <a:pPr marL="0" indent="0">
              <a:lnSpc>
                <a:spcPct val="100000"/>
              </a:lnSpc>
              <a:spcAft>
                <a:spcPts val="0"/>
              </a:spcAft>
              <a:buNone/>
            </a:pPr>
            <a:r>
              <a:rPr lang="en-US" sz="1900" u="sng" dirty="0">
                <a:cs typeface="Segoe UI"/>
              </a:rPr>
              <a:t>Additional under SG’s Proposal</a:t>
            </a:r>
          </a:p>
          <a:p>
            <a:pPr lvl="1">
              <a:lnSpc>
                <a:spcPct val="100000"/>
              </a:lnSpc>
              <a:spcAft>
                <a:spcPts val="0"/>
              </a:spcAft>
            </a:pPr>
            <a:r>
              <a:rPr lang="en-US" sz="1900" dirty="0">
                <a:latin typeface="Segoe UI"/>
                <a:cs typeface="Segoe UI"/>
              </a:rPr>
              <a:t>Dedicated Secretariat staff providing leadership, coordination and external representation</a:t>
            </a:r>
          </a:p>
          <a:p>
            <a:pPr lvl="1">
              <a:lnSpc>
                <a:spcPct val="100000"/>
              </a:lnSpc>
              <a:spcAft>
                <a:spcPts val="0"/>
              </a:spcAft>
            </a:pPr>
            <a:r>
              <a:rPr lang="en-US" sz="1900" dirty="0">
                <a:cs typeface="Segoe UI"/>
              </a:rPr>
              <a:t>Leveraging of opportunities for development funding and private sector funding to further develop technology and expanding GHG observing networks for all domains;</a:t>
            </a:r>
            <a:endParaRPr lang="en-US" sz="1900" dirty="0">
              <a:latin typeface="Segoe UI"/>
              <a:cs typeface="Segoe UI"/>
            </a:endParaRPr>
          </a:p>
          <a:p>
            <a:pPr lvl="1">
              <a:lnSpc>
                <a:spcPct val="100000"/>
              </a:lnSpc>
              <a:spcAft>
                <a:spcPts val="0"/>
              </a:spcAft>
            </a:pPr>
            <a:r>
              <a:rPr lang="en-US" sz="1900" dirty="0">
                <a:latin typeface="Segoe UI"/>
                <a:cs typeface="Segoe UI"/>
              </a:rPr>
              <a:t>Consolidated design of an integrated global observing system (space- and surface-based, all domains) for GHG monitoring, </a:t>
            </a: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a:p>
            <a:pPr lvl="1">
              <a:lnSpc>
                <a:spcPct val="100000"/>
              </a:lnSpc>
              <a:spcAft>
                <a:spcPts val="0"/>
              </a:spcAft>
            </a:pPr>
            <a:r>
              <a:rPr lang="en-US" sz="1900" dirty="0">
                <a:ea typeface="+mn-lt"/>
                <a:cs typeface="+mn-lt"/>
              </a:rPr>
              <a:t>Advancing assimilation methodologies to constrain concentrations and surface fluxes in support of providing source sink estimates</a:t>
            </a:r>
            <a:endParaRPr lang="en-US" sz="1900" dirty="0">
              <a:latin typeface="Segoe UI" panose="020B0502040204020203" pitchFamily="34" charset="0"/>
              <a:ea typeface="+mn-lt"/>
              <a:cs typeface="Segoe UI" panose="020B0502040204020203" pitchFamily="34" charset="0"/>
            </a:endParaRPr>
          </a:p>
          <a:p>
            <a:pPr lvl="1">
              <a:lnSpc>
                <a:spcPct val="100000"/>
              </a:lnSpc>
              <a:spcAft>
                <a:spcPts val="0"/>
              </a:spcAft>
            </a:pPr>
            <a:r>
              <a:rPr lang="en-US" sz="1900" dirty="0">
                <a:ea typeface="+mn-lt"/>
                <a:cs typeface="+mn-lt"/>
              </a:rPr>
              <a:t>Advancing methodologies for coupling of Earth system component models to account for fluxes between atmosphere, ocean and land surface</a:t>
            </a:r>
          </a:p>
          <a:p>
            <a:pPr lvl="1">
              <a:lnSpc>
                <a:spcPct val="100000"/>
              </a:lnSpc>
              <a:spcAft>
                <a:spcPts val="0"/>
              </a:spcAft>
            </a:pPr>
            <a:r>
              <a:rPr lang="en-US" sz="1900" dirty="0">
                <a:ea typeface="+mn-lt"/>
                <a:cs typeface="+mn-lt"/>
              </a:rPr>
              <a:t>Advancing the capabilities to ingest GHG and other atmospheric composition data in near real into earth-system model and assimilation capabilities</a:t>
            </a: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34415701-6A3D-4D2B-F047-421D25200F38}"/>
              </a:ext>
            </a:extLst>
          </p:cNvPr>
          <p:cNvSpPr>
            <a:spLocks noGrp="1"/>
          </p:cNvSpPr>
          <p:nvPr>
            <p:ph type="sldNum" sz="quarter" idx="4"/>
          </p:nvPr>
        </p:nvSpPr>
        <p:spPr/>
        <p:txBody>
          <a:bodyPr/>
          <a:lstStyle/>
          <a:p>
            <a:fld id="{9860EDB8-5305-433F-BE41-D7A86D811DB3}" type="slidenum">
              <a:rPr lang="en-US" smtClean="0"/>
              <a:pPr/>
              <a:t>12</a:t>
            </a:fld>
            <a:endParaRPr lang="en-US" dirty="0"/>
          </a:p>
        </p:txBody>
      </p:sp>
    </p:spTree>
    <p:extLst>
      <p:ext uri="{BB962C8B-B14F-4D97-AF65-F5344CB8AC3E}">
        <p14:creationId xmlns:p14="http://schemas.microsoft.com/office/powerpoint/2010/main" val="33889510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Regional Office Reform</a:t>
            </a: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en-US" sz="1900" dirty="0">
                <a:cs typeface="Segoe UI"/>
              </a:rPr>
              <a:t>Based upon the independent review report on the reorganization and optimization of the effectiveness of the WMO Regional and Representative Offices, the total cost of implementation of the recommendations would be in excess of CHF 11 million per Financial Period.  Within the SG’s Proposal, a limited implementation is foreseen that would begin within the second biennium of the Financial Period.</a:t>
            </a:r>
          </a:p>
          <a:p>
            <a:pPr marL="0" indent="0">
              <a:lnSpc>
                <a:spcPct val="100000"/>
              </a:lnSpc>
              <a:spcAft>
                <a:spcPts val="0"/>
              </a:spcAft>
              <a:buNone/>
            </a:pPr>
            <a:r>
              <a:rPr lang="en-US" sz="1900" u="sng" dirty="0">
                <a:cs typeface="Segoe UI"/>
              </a:rPr>
              <a:t>Delivered under ZNG</a:t>
            </a:r>
          </a:p>
          <a:p>
            <a:pPr marL="0" indent="0">
              <a:lnSpc>
                <a:spcPct val="100000"/>
              </a:lnSpc>
              <a:spcAft>
                <a:spcPts val="0"/>
              </a:spcAft>
              <a:buNone/>
            </a:pPr>
            <a:r>
              <a:rPr lang="en-US" sz="1900" dirty="0">
                <a:cs typeface="Segoe UI"/>
              </a:rPr>
              <a:t>Under ZNG, the status quo on staffing and location of Regional Offices would be maintained unless additional resources would be made available through extrabudgetary resources or if savings were identified.</a:t>
            </a:r>
          </a:p>
          <a:p>
            <a:pPr marL="0" indent="0">
              <a:lnSpc>
                <a:spcPct val="100000"/>
              </a:lnSpc>
              <a:spcAft>
                <a:spcPts val="0"/>
              </a:spcAft>
              <a:buNone/>
            </a:pPr>
            <a:r>
              <a:rPr lang="en-US" sz="1900" u="sng" dirty="0">
                <a:cs typeface="Segoe UI"/>
              </a:rPr>
              <a:t>Additional under SG’s Proposal</a:t>
            </a:r>
          </a:p>
          <a:p>
            <a:pPr marL="0" indent="0">
              <a:lnSpc>
                <a:spcPct val="100000"/>
              </a:lnSpc>
              <a:spcAft>
                <a:spcPts val="0"/>
              </a:spcAft>
              <a:buNone/>
            </a:pPr>
            <a:r>
              <a:rPr lang="en-US" sz="1900" dirty="0">
                <a:cs typeface="Segoe UI"/>
              </a:rPr>
              <a:t>Under the SG’s Proposal, revised staffing of the Regional Offices would begin to be implemented in the 2026-2027 biennium on a phased basis. Full implementation would only occur subsequent to the EC’s consideration of the reform and agreement on staffing structures and office locations.</a:t>
            </a:r>
          </a:p>
          <a:p>
            <a:pPr marL="0" indent="0">
              <a:lnSpc>
                <a:spcPct val="100000"/>
              </a:lnSpc>
              <a:spcAft>
                <a:spcPts val="0"/>
              </a:spcAft>
              <a:buNone/>
            </a:pP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C8164E54-9074-58CB-1EAD-C02167F2CCBA}"/>
              </a:ext>
            </a:extLst>
          </p:cNvPr>
          <p:cNvSpPr>
            <a:spLocks noGrp="1"/>
          </p:cNvSpPr>
          <p:nvPr>
            <p:ph type="sldNum" sz="quarter" idx="4"/>
          </p:nvPr>
        </p:nvSpPr>
        <p:spPr/>
        <p:txBody>
          <a:bodyPr/>
          <a:lstStyle/>
          <a:p>
            <a:fld id="{9860EDB8-5305-433F-BE41-D7A86D811DB3}" type="slidenum">
              <a:rPr lang="en-US" smtClean="0"/>
              <a:pPr/>
              <a:t>13</a:t>
            </a:fld>
            <a:endParaRPr lang="en-US" dirty="0"/>
          </a:p>
        </p:txBody>
      </p:sp>
    </p:spTree>
    <p:extLst>
      <p:ext uri="{BB962C8B-B14F-4D97-AF65-F5344CB8AC3E}">
        <p14:creationId xmlns:p14="http://schemas.microsoft.com/office/powerpoint/2010/main" val="6733492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Regional Office Reform – within SG’s Proposal</a:t>
            </a:r>
          </a:p>
        </p:txBody>
      </p:sp>
      <p:sp>
        <p:nvSpPr>
          <p:cNvPr id="2" name="Slide Number Placeholder 1">
            <a:extLst>
              <a:ext uri="{FF2B5EF4-FFF2-40B4-BE49-F238E27FC236}">
                <a16:creationId xmlns:a16="http://schemas.microsoft.com/office/drawing/2014/main" id="{C8164E54-9074-58CB-1EAD-C02167F2CCBA}"/>
              </a:ext>
            </a:extLst>
          </p:cNvPr>
          <p:cNvSpPr>
            <a:spLocks noGrp="1"/>
          </p:cNvSpPr>
          <p:nvPr>
            <p:ph type="sldNum" sz="quarter" idx="4"/>
          </p:nvPr>
        </p:nvSpPr>
        <p:spPr/>
        <p:txBody>
          <a:bodyPr/>
          <a:lstStyle/>
          <a:p>
            <a:fld id="{9860EDB8-5305-433F-BE41-D7A86D811DB3}" type="slidenum">
              <a:rPr lang="en-US" smtClean="0"/>
              <a:pPr/>
              <a:t>14</a:t>
            </a:fld>
            <a:endParaRPr lang="en-US" dirty="0"/>
          </a:p>
        </p:txBody>
      </p:sp>
      <p:pic>
        <p:nvPicPr>
          <p:cNvPr id="6" name="Picture 5">
            <a:extLst>
              <a:ext uri="{FF2B5EF4-FFF2-40B4-BE49-F238E27FC236}">
                <a16:creationId xmlns:a16="http://schemas.microsoft.com/office/drawing/2014/main" id="{C8C833FC-3E52-BF72-C2A2-DBD308145CAB}"/>
              </a:ext>
            </a:extLst>
          </p:cNvPr>
          <p:cNvPicPr>
            <a:picLocks noChangeAspect="1"/>
          </p:cNvPicPr>
          <p:nvPr/>
        </p:nvPicPr>
        <p:blipFill>
          <a:blip r:embed="rId2"/>
          <a:stretch>
            <a:fillRect/>
          </a:stretch>
        </p:blipFill>
        <p:spPr>
          <a:xfrm>
            <a:off x="245518" y="2471512"/>
            <a:ext cx="11700963" cy="1914975"/>
          </a:xfrm>
          <a:prstGeom prst="rect">
            <a:avLst/>
          </a:prstGeom>
        </p:spPr>
      </p:pic>
    </p:spTree>
    <p:extLst>
      <p:ext uri="{BB962C8B-B14F-4D97-AF65-F5344CB8AC3E}">
        <p14:creationId xmlns:p14="http://schemas.microsoft.com/office/powerpoint/2010/main" val="22180286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Object of Expenditure for five major key deliverables</a:t>
            </a:r>
          </a:p>
        </p:txBody>
      </p:sp>
      <p:sp>
        <p:nvSpPr>
          <p:cNvPr id="5" name="Content Placeholder 17">
            <a:extLst>
              <a:ext uri="{FF2B5EF4-FFF2-40B4-BE49-F238E27FC236}">
                <a16:creationId xmlns:a16="http://schemas.microsoft.com/office/drawing/2014/main" id="{B1F50176-A7EE-9BFD-59C7-74E935C02085}"/>
              </a:ext>
            </a:extLst>
          </p:cNvPr>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en-US" sz="1900" dirty="0">
                <a:cs typeface="Segoe UI"/>
              </a:rPr>
              <a:t>Moving from ZNG to Secretary-General’s Proposal:</a:t>
            </a:r>
          </a:p>
          <a:p>
            <a:pPr marL="0" indent="0">
              <a:lnSpc>
                <a:spcPct val="100000"/>
              </a:lnSpc>
              <a:spcAft>
                <a:spcPts val="0"/>
              </a:spcAft>
              <a:buNone/>
            </a:pPr>
            <a:endParaRPr lang="en-US" sz="1900" dirty="0">
              <a:cs typeface="Segoe UI"/>
            </a:endParaRPr>
          </a:p>
          <a:p>
            <a:pPr marL="0" indent="0">
              <a:lnSpc>
                <a:spcPct val="100000"/>
              </a:lnSpc>
              <a:spcAft>
                <a:spcPts val="0"/>
              </a:spcAft>
              <a:buNone/>
            </a:pP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pic>
        <p:nvPicPr>
          <p:cNvPr id="3" name="Picture 2">
            <a:extLst>
              <a:ext uri="{FF2B5EF4-FFF2-40B4-BE49-F238E27FC236}">
                <a16:creationId xmlns:a16="http://schemas.microsoft.com/office/drawing/2014/main" id="{19AD00D7-06FC-4E4A-985C-FD29161BE89B}"/>
              </a:ext>
            </a:extLst>
          </p:cNvPr>
          <p:cNvPicPr>
            <a:picLocks noChangeAspect="1"/>
          </p:cNvPicPr>
          <p:nvPr/>
        </p:nvPicPr>
        <p:blipFill>
          <a:blip r:embed="rId2"/>
          <a:stretch>
            <a:fillRect/>
          </a:stretch>
        </p:blipFill>
        <p:spPr>
          <a:xfrm>
            <a:off x="1056145" y="1988466"/>
            <a:ext cx="10079709" cy="2281101"/>
          </a:xfrm>
          <a:prstGeom prst="rect">
            <a:avLst/>
          </a:prstGeom>
        </p:spPr>
      </p:pic>
      <p:sp>
        <p:nvSpPr>
          <p:cNvPr id="4" name="Slide Number Placeholder 3">
            <a:extLst>
              <a:ext uri="{FF2B5EF4-FFF2-40B4-BE49-F238E27FC236}">
                <a16:creationId xmlns:a16="http://schemas.microsoft.com/office/drawing/2014/main" id="{C185986F-EF9A-52A7-D46D-914FB7931511}"/>
              </a:ext>
            </a:extLst>
          </p:cNvPr>
          <p:cNvSpPr>
            <a:spLocks noGrp="1"/>
          </p:cNvSpPr>
          <p:nvPr>
            <p:ph type="sldNum" sz="quarter" idx="4"/>
          </p:nvPr>
        </p:nvSpPr>
        <p:spPr/>
        <p:txBody>
          <a:bodyPr/>
          <a:lstStyle/>
          <a:p>
            <a:fld id="{9860EDB8-5305-433F-BE41-D7A86D811DB3}" type="slidenum">
              <a:rPr lang="en-US" smtClean="0"/>
              <a:pPr/>
              <a:t>15</a:t>
            </a:fld>
            <a:endParaRPr lang="en-US" dirty="0"/>
          </a:p>
        </p:txBody>
      </p:sp>
    </p:spTree>
    <p:extLst>
      <p:ext uri="{BB962C8B-B14F-4D97-AF65-F5344CB8AC3E}">
        <p14:creationId xmlns:p14="http://schemas.microsoft.com/office/powerpoint/2010/main" val="7627470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Object of Expenditure for five major key deliverables</a:t>
            </a:r>
          </a:p>
        </p:txBody>
      </p:sp>
      <p:sp>
        <p:nvSpPr>
          <p:cNvPr id="2" name="Content Placeholder 17">
            <a:extLst>
              <a:ext uri="{FF2B5EF4-FFF2-40B4-BE49-F238E27FC236}">
                <a16:creationId xmlns:a16="http://schemas.microsoft.com/office/drawing/2014/main" id="{EF091274-5FB0-95B3-B8A7-BA350A06CE83}"/>
              </a:ext>
            </a:extLst>
          </p:cNvPr>
          <p:cNvSpPr txBox="1">
            <a:spLocks/>
          </p:cNvSpPr>
          <p:nvPr/>
        </p:nvSpPr>
        <p:spPr>
          <a:xfrm>
            <a:off x="542937" y="1661206"/>
            <a:ext cx="10770825" cy="1344388"/>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en-US" sz="1900">
                <a:cs typeface="Segoe UI"/>
              </a:rPr>
              <a:t>Total incremental EWS4A</a:t>
            </a:r>
            <a:r>
              <a:rPr lang="en-US" sz="1900" dirty="0">
                <a:cs typeface="Segoe UI"/>
              </a:rPr>
              <a:t>, including with ZNG and additional within Secretary-General’s Proposal:</a:t>
            </a:r>
          </a:p>
          <a:p>
            <a:pPr marL="0" indent="0">
              <a:lnSpc>
                <a:spcPct val="100000"/>
              </a:lnSpc>
              <a:spcAft>
                <a:spcPts val="0"/>
              </a:spcAft>
              <a:buNone/>
            </a:pPr>
            <a:endParaRPr lang="en-US" sz="1900" dirty="0">
              <a:cs typeface="Segoe UI"/>
            </a:endParaRPr>
          </a:p>
          <a:p>
            <a:pPr marL="0" indent="0">
              <a:lnSpc>
                <a:spcPct val="100000"/>
              </a:lnSpc>
              <a:spcAft>
                <a:spcPts val="0"/>
              </a:spcAft>
              <a:buNone/>
            </a:pP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pic>
        <p:nvPicPr>
          <p:cNvPr id="6" name="Picture 5">
            <a:extLst>
              <a:ext uri="{FF2B5EF4-FFF2-40B4-BE49-F238E27FC236}">
                <a16:creationId xmlns:a16="http://schemas.microsoft.com/office/drawing/2014/main" id="{713958AD-0CF2-46C8-A119-1FF3A296A1BB}"/>
              </a:ext>
            </a:extLst>
          </p:cNvPr>
          <p:cNvPicPr>
            <a:picLocks noChangeAspect="1"/>
          </p:cNvPicPr>
          <p:nvPr/>
        </p:nvPicPr>
        <p:blipFill>
          <a:blip r:embed="rId2"/>
          <a:stretch>
            <a:fillRect/>
          </a:stretch>
        </p:blipFill>
        <p:spPr>
          <a:xfrm>
            <a:off x="1061446" y="2236618"/>
            <a:ext cx="10079709" cy="1805122"/>
          </a:xfrm>
          <a:prstGeom prst="rect">
            <a:avLst/>
          </a:prstGeom>
        </p:spPr>
      </p:pic>
      <p:sp>
        <p:nvSpPr>
          <p:cNvPr id="4" name="Slide Number Placeholder 3">
            <a:extLst>
              <a:ext uri="{FF2B5EF4-FFF2-40B4-BE49-F238E27FC236}">
                <a16:creationId xmlns:a16="http://schemas.microsoft.com/office/drawing/2014/main" id="{C185986F-EF9A-52A7-D46D-914FB7931511}"/>
              </a:ext>
            </a:extLst>
          </p:cNvPr>
          <p:cNvSpPr>
            <a:spLocks noGrp="1"/>
          </p:cNvSpPr>
          <p:nvPr>
            <p:ph type="sldNum" sz="quarter" idx="4"/>
          </p:nvPr>
        </p:nvSpPr>
        <p:spPr/>
        <p:txBody>
          <a:bodyPr/>
          <a:lstStyle/>
          <a:p>
            <a:fld id="{9860EDB8-5305-433F-BE41-D7A86D811DB3}" type="slidenum">
              <a:rPr lang="en-US" smtClean="0"/>
              <a:pPr/>
              <a:t>16</a:t>
            </a:fld>
            <a:endParaRPr lang="en-US" dirty="0"/>
          </a:p>
        </p:txBody>
      </p:sp>
    </p:spTree>
    <p:extLst>
      <p:ext uri="{BB962C8B-B14F-4D97-AF65-F5344CB8AC3E}">
        <p14:creationId xmlns:p14="http://schemas.microsoft.com/office/powerpoint/2010/main" val="3396747239"/>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Evolution of Travel Costs</a:t>
            </a: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pic>
        <p:nvPicPr>
          <p:cNvPr id="11" name="Picture 10">
            <a:extLst>
              <a:ext uri="{FF2B5EF4-FFF2-40B4-BE49-F238E27FC236}">
                <a16:creationId xmlns:a16="http://schemas.microsoft.com/office/drawing/2014/main" id="{7750C4D4-719B-0580-0763-5C14614E744A}"/>
              </a:ext>
            </a:extLst>
          </p:cNvPr>
          <p:cNvPicPr>
            <a:picLocks noChangeAspect="1"/>
          </p:cNvPicPr>
          <p:nvPr/>
        </p:nvPicPr>
        <p:blipFill>
          <a:blip r:embed="rId2"/>
          <a:stretch>
            <a:fillRect/>
          </a:stretch>
        </p:blipFill>
        <p:spPr>
          <a:xfrm>
            <a:off x="4062222" y="1712942"/>
            <a:ext cx="4067556" cy="1857756"/>
          </a:xfrm>
          <a:prstGeom prst="rect">
            <a:avLst/>
          </a:prstGeom>
        </p:spPr>
      </p:pic>
      <p:pic>
        <p:nvPicPr>
          <p:cNvPr id="13" name="Picture 12">
            <a:extLst>
              <a:ext uri="{FF2B5EF4-FFF2-40B4-BE49-F238E27FC236}">
                <a16:creationId xmlns:a16="http://schemas.microsoft.com/office/drawing/2014/main" id="{1CB9636D-6EF3-4E05-411B-F5D11113F1F4}"/>
              </a:ext>
            </a:extLst>
          </p:cNvPr>
          <p:cNvPicPr>
            <a:picLocks noChangeAspect="1"/>
          </p:cNvPicPr>
          <p:nvPr/>
        </p:nvPicPr>
        <p:blipFill>
          <a:blip r:embed="rId3"/>
          <a:stretch>
            <a:fillRect/>
          </a:stretch>
        </p:blipFill>
        <p:spPr>
          <a:xfrm>
            <a:off x="1886712" y="3942852"/>
            <a:ext cx="8418576" cy="1691640"/>
          </a:xfrm>
          <a:prstGeom prst="rect">
            <a:avLst/>
          </a:prstGeom>
        </p:spPr>
      </p:pic>
      <p:sp>
        <p:nvSpPr>
          <p:cNvPr id="2" name="Slide Number Placeholder 1">
            <a:extLst>
              <a:ext uri="{FF2B5EF4-FFF2-40B4-BE49-F238E27FC236}">
                <a16:creationId xmlns:a16="http://schemas.microsoft.com/office/drawing/2014/main" id="{312BA6EB-0A41-F0D0-3170-9FE89F88CDB9}"/>
              </a:ext>
            </a:extLst>
          </p:cNvPr>
          <p:cNvSpPr>
            <a:spLocks noGrp="1"/>
          </p:cNvSpPr>
          <p:nvPr>
            <p:ph type="sldNum" sz="quarter" idx="4"/>
          </p:nvPr>
        </p:nvSpPr>
        <p:spPr/>
        <p:txBody>
          <a:bodyPr/>
          <a:lstStyle/>
          <a:p>
            <a:fld id="{9860EDB8-5305-433F-BE41-D7A86D811DB3}" type="slidenum">
              <a:rPr lang="en-US" smtClean="0"/>
              <a:pPr/>
              <a:t>17</a:t>
            </a:fld>
            <a:endParaRPr lang="en-US" dirty="0"/>
          </a:p>
        </p:txBody>
      </p:sp>
    </p:spTree>
    <p:extLst>
      <p:ext uri="{BB962C8B-B14F-4D97-AF65-F5344CB8AC3E}">
        <p14:creationId xmlns:p14="http://schemas.microsoft.com/office/powerpoint/2010/main" val="8176929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Evolution of short-term staff and consultant costs</a:t>
            </a: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0"/>
              </a:spcAft>
            </a:pP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pic>
        <p:nvPicPr>
          <p:cNvPr id="17" name="Picture 16">
            <a:extLst>
              <a:ext uri="{FF2B5EF4-FFF2-40B4-BE49-F238E27FC236}">
                <a16:creationId xmlns:a16="http://schemas.microsoft.com/office/drawing/2014/main" id="{3B9A6B3C-D649-3CB7-1339-7FBAC4C1E7D3}"/>
              </a:ext>
            </a:extLst>
          </p:cNvPr>
          <p:cNvPicPr>
            <a:picLocks noChangeAspect="1"/>
          </p:cNvPicPr>
          <p:nvPr/>
        </p:nvPicPr>
        <p:blipFill>
          <a:blip r:embed="rId2"/>
          <a:stretch>
            <a:fillRect/>
          </a:stretch>
        </p:blipFill>
        <p:spPr>
          <a:xfrm>
            <a:off x="3801618" y="1686867"/>
            <a:ext cx="4588764" cy="1719072"/>
          </a:xfrm>
          <a:prstGeom prst="rect">
            <a:avLst/>
          </a:prstGeom>
        </p:spPr>
      </p:pic>
      <p:pic>
        <p:nvPicPr>
          <p:cNvPr id="3" name="Picture 2">
            <a:extLst>
              <a:ext uri="{FF2B5EF4-FFF2-40B4-BE49-F238E27FC236}">
                <a16:creationId xmlns:a16="http://schemas.microsoft.com/office/drawing/2014/main" id="{1307E182-2828-C181-AA90-C69FB3A1047C}"/>
              </a:ext>
            </a:extLst>
          </p:cNvPr>
          <p:cNvPicPr>
            <a:picLocks noChangeAspect="1"/>
          </p:cNvPicPr>
          <p:nvPr/>
        </p:nvPicPr>
        <p:blipFill>
          <a:blip r:embed="rId3"/>
          <a:stretch>
            <a:fillRect/>
          </a:stretch>
        </p:blipFill>
        <p:spPr>
          <a:xfrm>
            <a:off x="1559052" y="4040785"/>
            <a:ext cx="9073896" cy="1368552"/>
          </a:xfrm>
          <a:prstGeom prst="rect">
            <a:avLst/>
          </a:prstGeom>
        </p:spPr>
      </p:pic>
      <p:sp>
        <p:nvSpPr>
          <p:cNvPr id="4" name="Slide Number Placeholder 3">
            <a:extLst>
              <a:ext uri="{FF2B5EF4-FFF2-40B4-BE49-F238E27FC236}">
                <a16:creationId xmlns:a16="http://schemas.microsoft.com/office/drawing/2014/main" id="{A6807409-5D94-D6F2-33F5-9A6CD2CC2FA4}"/>
              </a:ext>
            </a:extLst>
          </p:cNvPr>
          <p:cNvSpPr>
            <a:spLocks noGrp="1"/>
          </p:cNvSpPr>
          <p:nvPr>
            <p:ph type="sldNum" sz="quarter" idx="4"/>
          </p:nvPr>
        </p:nvSpPr>
        <p:spPr/>
        <p:txBody>
          <a:bodyPr/>
          <a:lstStyle/>
          <a:p>
            <a:fld id="{9860EDB8-5305-433F-BE41-D7A86D811DB3}" type="slidenum">
              <a:rPr lang="en-US" smtClean="0"/>
              <a:pPr/>
              <a:t>18</a:t>
            </a:fld>
            <a:endParaRPr lang="en-US" dirty="0"/>
          </a:p>
        </p:txBody>
      </p:sp>
    </p:spTree>
    <p:extLst>
      <p:ext uri="{BB962C8B-B14F-4D97-AF65-F5344CB8AC3E}">
        <p14:creationId xmlns:p14="http://schemas.microsoft.com/office/powerpoint/2010/main" val="10033318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8004480" cy="640080"/>
          </a:xfrm>
        </p:spPr>
        <p:txBody>
          <a:bodyPr>
            <a:normAutofit/>
          </a:bodyPr>
          <a:lstStyle/>
          <a:p>
            <a:pPr lvl="0">
              <a:spcAft>
                <a:spcPts val="600"/>
              </a:spcAft>
              <a:defRPr/>
            </a:pPr>
            <a:r>
              <a:rPr lang="en-US" dirty="0">
                <a:latin typeface="Segoe UI" panose="020B0502040204020203" pitchFamily="34" charset="0"/>
                <a:cs typeface="Segoe UI" panose="020B0502040204020203" pitchFamily="34" charset="0"/>
              </a:rPr>
              <a:t>Basis for Inflation Estimates</a:t>
            </a:r>
          </a:p>
        </p:txBody>
      </p:sp>
      <p:sp>
        <p:nvSpPr>
          <p:cNvPr id="5" name="Content Placeholder 4"/>
          <p:cNvSpPr>
            <a:spLocks noGrp="1"/>
          </p:cNvSpPr>
          <p:nvPr>
            <p:ph sz="half" idx="4294967295"/>
          </p:nvPr>
        </p:nvSpPr>
        <p:spPr>
          <a:xfrm>
            <a:off x="7563885" y="1513846"/>
            <a:ext cx="4185090" cy="3989334"/>
          </a:xfrm>
        </p:spPr>
        <p:txBody>
          <a:bodyPr vert="horz" lIns="91440" tIns="45720" rIns="91440" bIns="45720" rtlCol="0">
            <a:normAutofit/>
          </a:bodyPr>
          <a:lstStyle/>
          <a:p>
            <a:pPr marL="0" indent="0">
              <a:lnSpc>
                <a:spcPts val="1800"/>
              </a:lnSpc>
              <a:spcBef>
                <a:spcPts val="1000"/>
              </a:spcBef>
              <a:spcAft>
                <a:spcPts val="600"/>
              </a:spcAft>
              <a:buNone/>
            </a:pPr>
            <a:r>
              <a:rPr lang="en-US" sz="1800" b="1" dirty="0">
                <a:solidFill>
                  <a:prstClr val="black">
                    <a:lumMod val="75000"/>
                    <a:lumOff val="25000"/>
                  </a:prstClr>
                </a:solidFill>
                <a:latin typeface="Segoe UI" panose="020B0502040204020203" pitchFamily="34" charset="0"/>
                <a:cs typeface="Segoe UI" panose="020B0502040204020203" pitchFamily="34" charset="0"/>
              </a:rPr>
              <a:t>Energy cost increase separately estimated</a:t>
            </a:r>
          </a:p>
          <a:p>
            <a:pPr marL="285750" indent="-285750">
              <a:lnSpc>
                <a:spcPct val="100000"/>
              </a:lnSpc>
              <a:spcBef>
                <a:spcPts val="1000"/>
              </a:spcBef>
              <a:spcAft>
                <a:spcPts val="600"/>
              </a:spcAft>
              <a:buFont typeface="Wingdings" panose="05000000000000000000" pitchFamily="2" charset="2"/>
              <a:buChar char="Ø"/>
            </a:pPr>
            <a:r>
              <a:rPr lang="en-US" sz="1800" dirty="0">
                <a:solidFill>
                  <a:prstClr val="black">
                    <a:lumMod val="75000"/>
                    <a:lumOff val="25000"/>
                  </a:prstClr>
                </a:solidFill>
                <a:latin typeface="Segoe UI" panose="020B0502040204020203" pitchFamily="34" charset="0"/>
                <a:cs typeface="Segoe UI" panose="020B0502040204020203" pitchFamily="34" charset="0"/>
              </a:rPr>
              <a:t>Based upon current futures markets data in Europe</a:t>
            </a:r>
          </a:p>
          <a:p>
            <a:pPr marL="285750" indent="-285750">
              <a:lnSpc>
                <a:spcPct val="100000"/>
              </a:lnSpc>
              <a:spcBef>
                <a:spcPts val="1000"/>
              </a:spcBef>
              <a:spcAft>
                <a:spcPts val="600"/>
              </a:spcAft>
              <a:buFont typeface="Wingdings" panose="05000000000000000000" pitchFamily="2" charset="2"/>
              <a:buChar char="Ø"/>
            </a:pPr>
            <a:r>
              <a:rPr lang="en-US" sz="1800" dirty="0">
                <a:solidFill>
                  <a:prstClr val="black">
                    <a:lumMod val="75000"/>
                    <a:lumOff val="25000"/>
                  </a:prstClr>
                </a:solidFill>
                <a:latin typeface="Segoe UI" panose="020B0502040204020203" pitchFamily="34" charset="0"/>
                <a:cs typeface="Segoe UI" panose="020B0502040204020203" pitchFamily="34" charset="0"/>
              </a:rPr>
              <a:t>Limited data beyond 2024</a:t>
            </a:r>
          </a:p>
          <a:p>
            <a:pPr marL="285750" indent="-285750">
              <a:lnSpc>
                <a:spcPct val="100000"/>
              </a:lnSpc>
              <a:spcBef>
                <a:spcPts val="1000"/>
              </a:spcBef>
              <a:spcAft>
                <a:spcPts val="600"/>
              </a:spcAft>
              <a:buFont typeface="Wingdings" panose="05000000000000000000" pitchFamily="2" charset="2"/>
              <a:buChar char="Ø"/>
            </a:pPr>
            <a:r>
              <a:rPr lang="en-US" sz="1800" dirty="0">
                <a:solidFill>
                  <a:prstClr val="black">
                    <a:lumMod val="75000"/>
                    <a:lumOff val="25000"/>
                  </a:prstClr>
                </a:solidFill>
                <a:latin typeface="Segoe UI" panose="020B0502040204020203" pitchFamily="34" charset="0"/>
                <a:cs typeface="Segoe UI" panose="020B0502040204020203" pitchFamily="34" charset="0"/>
              </a:rPr>
              <a:t>Potential for fluctuations between forecast and actual amounts</a:t>
            </a:r>
          </a:p>
          <a:p>
            <a:pPr>
              <a:lnSpc>
                <a:spcPts val="1800"/>
              </a:lnSpc>
              <a:spcBef>
                <a:spcPts val="600"/>
              </a:spcBef>
              <a:spcAft>
                <a:spcPts val="0"/>
              </a:spcAft>
            </a:pPr>
            <a:endParaRPr lang="en-US" sz="1800" dirty="0">
              <a:solidFill>
                <a:prstClr val="black">
                  <a:lumMod val="75000"/>
                  <a:lumOff val="25000"/>
                </a:prstClr>
              </a:solidFill>
              <a:latin typeface="Segoe UI" panose="020B0502040204020203" pitchFamily="34" charset="0"/>
              <a:cs typeface="Segoe UI" panose="020B0502040204020203" pitchFamily="34" charset="0"/>
            </a:endParaRPr>
          </a:p>
        </p:txBody>
      </p:sp>
      <p:cxnSp>
        <p:nvCxnSpPr>
          <p:cNvPr id="9" name="Straight Connector 8" descr="Light grey line separating Morph text and images">
            <a:extLst>
              <a:ext uri="{FF2B5EF4-FFF2-40B4-BE49-F238E27FC236}">
                <a16:creationId xmlns:a16="http://schemas.microsoft.com/office/drawing/2014/main" id="{F6A5E128-6CE1-40A5-9814-280995F5058F}"/>
              </a:ext>
            </a:extLst>
          </p:cNvPr>
          <p:cNvCxnSpPr/>
          <p:nvPr/>
        </p:nvCxnSpPr>
        <p:spPr>
          <a:xfrm>
            <a:off x="7306269" y="1472431"/>
            <a:ext cx="0" cy="4892634"/>
          </a:xfrm>
          <a:prstGeom prst="line">
            <a:avLst/>
          </a:prstGeom>
          <a:ln w="952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6" name="Content Placeholder 4">
            <a:extLst>
              <a:ext uri="{FF2B5EF4-FFF2-40B4-BE49-F238E27FC236}">
                <a16:creationId xmlns:a16="http://schemas.microsoft.com/office/drawing/2014/main" id="{3772A382-3466-4D4C-B44B-46646E9983E0}"/>
              </a:ext>
            </a:extLst>
          </p:cNvPr>
          <p:cNvSpPr txBox="1">
            <a:spLocks/>
          </p:cNvSpPr>
          <p:nvPr/>
        </p:nvSpPr>
        <p:spPr>
          <a:xfrm>
            <a:off x="700649" y="1513846"/>
            <a:ext cx="6348005" cy="4380058"/>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nSpc>
                <a:spcPct val="100000"/>
              </a:lnSpc>
              <a:spcAft>
                <a:spcPts val="600"/>
              </a:spcAft>
            </a:pPr>
            <a:r>
              <a:rPr lang="en-US" sz="1800" dirty="0">
                <a:solidFill>
                  <a:prstClr val="black">
                    <a:lumMod val="75000"/>
                    <a:lumOff val="25000"/>
                  </a:prstClr>
                </a:solidFill>
                <a:latin typeface="Segoe UI" panose="020B0502040204020203" pitchFamily="34" charset="0"/>
                <a:cs typeface="Segoe UI" panose="020B0502040204020203" pitchFamily="34" charset="0"/>
              </a:rPr>
              <a:t>Utilize International Monetary Fund (IMF) forecast:</a:t>
            </a:r>
            <a:endParaRPr lang="en-US" sz="1800" dirty="0">
              <a:solidFill>
                <a:prstClr val="black">
                  <a:lumMod val="75000"/>
                  <a:lumOff val="25000"/>
                </a:prstClr>
              </a:solidFill>
              <a:highlight>
                <a:srgbClr val="FFFF00"/>
              </a:highlight>
              <a:latin typeface="Segoe UI" panose="020B0502040204020203" pitchFamily="34" charset="0"/>
              <a:cs typeface="Segoe UI" panose="020B0502040204020203" pitchFamily="34" charset="0"/>
            </a:endParaRPr>
          </a:p>
          <a:p>
            <a:pPr marL="342900" indent="-342900">
              <a:lnSpc>
                <a:spcPct val="100000"/>
              </a:lnSpc>
              <a:spcAft>
                <a:spcPts val="600"/>
              </a:spcAft>
              <a:buFont typeface="Wingdings" panose="05000000000000000000" pitchFamily="2" charset="2"/>
              <a:buChar char="Ø"/>
            </a:pPr>
            <a:r>
              <a:rPr lang="en-US" sz="1800" dirty="0">
                <a:solidFill>
                  <a:prstClr val="black">
                    <a:lumMod val="75000"/>
                    <a:lumOff val="25000"/>
                  </a:prstClr>
                </a:solidFill>
                <a:latin typeface="Segoe UI" panose="020B0502040204020203" pitchFamily="34" charset="0"/>
                <a:cs typeface="Segoe UI" panose="020B0502040204020203" pitchFamily="34" charset="0"/>
              </a:rPr>
              <a:t>IMF is internationally recognized</a:t>
            </a:r>
          </a:p>
          <a:p>
            <a:pPr marL="342900" indent="-342900">
              <a:lnSpc>
                <a:spcPct val="100000"/>
              </a:lnSpc>
              <a:spcAft>
                <a:spcPts val="600"/>
              </a:spcAft>
              <a:buFont typeface="Wingdings" panose="05000000000000000000" pitchFamily="2" charset="2"/>
              <a:buChar char="Ø"/>
            </a:pPr>
            <a:r>
              <a:rPr lang="en-US" sz="1800" dirty="0">
                <a:solidFill>
                  <a:prstClr val="black">
                    <a:lumMod val="75000"/>
                    <a:lumOff val="25000"/>
                  </a:prstClr>
                </a:solidFill>
                <a:latin typeface="Segoe UI" panose="020B0502040204020203" pitchFamily="34" charset="0"/>
                <a:cs typeface="Segoe UI" panose="020B0502040204020203" pitchFamily="34" charset="0"/>
              </a:rPr>
              <a:t>Utilizing forecast for all of Switzerland</a:t>
            </a:r>
          </a:p>
          <a:p>
            <a:pPr marL="342900" indent="-342900">
              <a:lnSpc>
                <a:spcPct val="100000"/>
              </a:lnSpc>
              <a:spcAft>
                <a:spcPts val="600"/>
              </a:spcAft>
              <a:buFont typeface="Wingdings" panose="05000000000000000000" pitchFamily="2" charset="2"/>
              <a:buChar char="Ø"/>
            </a:pPr>
            <a:r>
              <a:rPr lang="en-US" sz="1800" dirty="0">
                <a:solidFill>
                  <a:prstClr val="black">
                    <a:lumMod val="75000"/>
                    <a:lumOff val="25000"/>
                  </a:prstClr>
                </a:solidFill>
                <a:latin typeface="Segoe UI" panose="020B0502040204020203" pitchFamily="34" charset="0"/>
                <a:cs typeface="Segoe UI" panose="020B0502040204020203" pitchFamily="34" charset="0"/>
              </a:rPr>
              <a:t>Most recent update was published in October 2022</a:t>
            </a:r>
            <a:endParaRPr lang="en-US" sz="1800" dirty="0">
              <a:solidFill>
                <a:prstClr val="black">
                  <a:lumMod val="75000"/>
                  <a:lumOff val="25000"/>
                </a:prstClr>
              </a:solidFill>
              <a:highlight>
                <a:srgbClr val="FFFF00"/>
              </a:highlight>
              <a:latin typeface="Segoe UI" panose="020B0502040204020203" pitchFamily="34" charset="0"/>
              <a:cs typeface="Segoe UI" panose="020B0502040204020203" pitchFamily="34" charset="0"/>
            </a:endParaRPr>
          </a:p>
          <a:p>
            <a:pPr marL="342900" indent="-342900">
              <a:lnSpc>
                <a:spcPct val="100000"/>
              </a:lnSpc>
              <a:spcAft>
                <a:spcPts val="600"/>
              </a:spcAft>
              <a:buFont typeface="Wingdings" panose="05000000000000000000" pitchFamily="2" charset="2"/>
              <a:buChar char="Ø"/>
            </a:pPr>
            <a:r>
              <a:rPr lang="en-US" sz="1800" dirty="0">
                <a:solidFill>
                  <a:prstClr val="black">
                    <a:lumMod val="75000"/>
                    <a:lumOff val="25000"/>
                  </a:prstClr>
                </a:solidFill>
                <a:latin typeface="Segoe UI" panose="020B0502040204020203" pitchFamily="34" charset="0"/>
                <a:cs typeface="Segoe UI" panose="020B0502040204020203" pitchFamily="34" charset="0"/>
              </a:rPr>
              <a:t>Long-term forecast, currently through 2027</a:t>
            </a:r>
          </a:p>
          <a:p>
            <a:pPr marL="342900" indent="-342900">
              <a:lnSpc>
                <a:spcPct val="100000"/>
              </a:lnSpc>
              <a:spcAft>
                <a:spcPts val="600"/>
              </a:spcAft>
              <a:buFont typeface="Wingdings" panose="05000000000000000000" pitchFamily="2" charset="2"/>
              <a:buChar char="Ø"/>
            </a:pPr>
            <a:r>
              <a:rPr lang="en-US" sz="1800" dirty="0">
                <a:solidFill>
                  <a:prstClr val="black">
                    <a:lumMod val="75000"/>
                    <a:lumOff val="25000"/>
                  </a:prstClr>
                </a:solidFill>
                <a:latin typeface="Segoe UI" panose="020B0502040204020203" pitchFamily="34" charset="0"/>
                <a:cs typeface="Segoe UI" panose="020B0502040204020203" pitchFamily="34" charset="0"/>
              </a:rPr>
              <a:t>IMF to update again in April 2023</a:t>
            </a:r>
          </a:p>
          <a:p>
            <a:pPr>
              <a:lnSpc>
                <a:spcPct val="100000"/>
              </a:lnSpc>
              <a:spcAft>
                <a:spcPts val="600"/>
              </a:spcAft>
            </a:pPr>
            <a:r>
              <a:rPr lang="en-US" sz="1800" b="1" dirty="0">
                <a:solidFill>
                  <a:prstClr val="black">
                    <a:lumMod val="75000"/>
                    <a:lumOff val="25000"/>
                  </a:prstClr>
                </a:solidFill>
                <a:latin typeface="Segoe UI" panose="020B0502040204020203" pitchFamily="34" charset="0"/>
                <a:cs typeface="Segoe UI" panose="020B0502040204020203" pitchFamily="34" charset="0"/>
              </a:rPr>
              <a:t>Currently estimated to be just over 2% over the full financial period</a:t>
            </a:r>
          </a:p>
          <a:p>
            <a:pPr>
              <a:lnSpc>
                <a:spcPct val="100000"/>
              </a:lnSpc>
              <a:spcAft>
                <a:spcPts val="600"/>
              </a:spcAft>
            </a:pPr>
            <a:r>
              <a:rPr lang="en-US" sz="1400" dirty="0">
                <a:solidFill>
                  <a:prstClr val="black">
                    <a:lumMod val="75000"/>
                    <a:lumOff val="25000"/>
                  </a:prstClr>
                </a:solidFill>
                <a:latin typeface="Segoe UI" panose="020B0502040204020203" pitchFamily="34" charset="0"/>
                <a:cs typeface="Segoe UI" panose="020B0502040204020203" pitchFamily="34" charset="0"/>
              </a:rPr>
              <a:t>Inflation has NOT been calculated on certain non-staff costs (e.g. repayment of the loan) as they are not impacted by inflation</a:t>
            </a:r>
            <a:r>
              <a:rPr lang="en-US" sz="1800" b="1" dirty="0">
                <a:solidFill>
                  <a:prstClr val="black">
                    <a:lumMod val="75000"/>
                    <a:lumOff val="25000"/>
                  </a:prstClr>
                </a:solidFill>
                <a:latin typeface="Segoe UI" panose="020B0502040204020203" pitchFamily="34" charset="0"/>
                <a:cs typeface="Segoe UI" panose="020B0502040204020203" pitchFamily="34" charset="0"/>
              </a:rPr>
              <a:t> </a:t>
            </a:r>
          </a:p>
          <a:p>
            <a:pPr>
              <a:lnSpc>
                <a:spcPct val="100000"/>
              </a:lnSpc>
              <a:spcBef>
                <a:spcPts val="600"/>
              </a:spcBef>
              <a:spcAft>
                <a:spcPts val="0"/>
              </a:spcAft>
            </a:pP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B1632A87-1748-1EE4-FCD9-C284605E00E6}"/>
              </a:ext>
            </a:extLst>
          </p:cNvPr>
          <p:cNvSpPr>
            <a:spLocks noGrp="1"/>
          </p:cNvSpPr>
          <p:nvPr>
            <p:ph type="sldNum" sz="quarter" idx="4"/>
          </p:nvPr>
        </p:nvSpPr>
        <p:spPr/>
        <p:txBody>
          <a:bodyPr/>
          <a:lstStyle/>
          <a:p>
            <a:fld id="{9860EDB8-5305-433F-BE41-D7A86D811DB3}" type="slidenum">
              <a:rPr lang="en-US" smtClean="0"/>
              <a:pPr/>
              <a:t>19</a:t>
            </a:fld>
            <a:endParaRPr lang="en-US" dirty="0"/>
          </a:p>
        </p:txBody>
      </p:sp>
    </p:spTree>
    <p:extLst>
      <p:ext uri="{BB962C8B-B14F-4D97-AF65-F5344CB8AC3E}">
        <p14:creationId xmlns:p14="http://schemas.microsoft.com/office/powerpoint/2010/main" val="34301542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Goal of Budget Working Group</a:t>
            </a: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0"/>
              </a:spcAft>
            </a:pPr>
            <a:r>
              <a:rPr lang="en-US" sz="1900" dirty="0">
                <a:cs typeface="Segoe UI"/>
              </a:rPr>
              <a:t>Identify, from the EC-76 perspective,</a:t>
            </a:r>
            <a:r>
              <a:rPr lang="en-US" sz="1900" dirty="0">
                <a:latin typeface="Segoe UI"/>
                <a:cs typeface="Segoe UI"/>
              </a:rPr>
              <a:t> a consensus Maximum Expenditure level for 2024-2027</a:t>
            </a:r>
          </a:p>
          <a:p>
            <a:pPr>
              <a:lnSpc>
                <a:spcPct val="100000"/>
              </a:lnSpc>
              <a:spcAft>
                <a:spcPts val="0"/>
              </a:spcAft>
            </a:pPr>
            <a:r>
              <a:rPr lang="en-US" sz="1900" dirty="0">
                <a:latin typeface="Segoe UI"/>
                <a:cs typeface="Segoe UI"/>
              </a:rPr>
              <a:t>Propose updates to the Recommendation to Cg-19 on the level of Maximum Expenditures for 2024-2027 (EC-76/Doc. 5)</a:t>
            </a:r>
          </a:p>
          <a:p>
            <a:pPr>
              <a:lnSpc>
                <a:spcPct val="100000"/>
              </a:lnSpc>
              <a:spcAft>
                <a:spcPts val="0"/>
              </a:spcAft>
            </a:pPr>
            <a:r>
              <a:rPr lang="en-US" sz="1900" dirty="0">
                <a:latin typeface="Segoe UI"/>
                <a:cs typeface="Segoe UI"/>
              </a:rPr>
              <a:t>Provide guidance to the Secretariat on modifications to the issued INF document in line with the above</a:t>
            </a:r>
          </a:p>
          <a:p>
            <a:pPr>
              <a:lnSpc>
                <a:spcPct val="100000"/>
              </a:lnSpc>
              <a:spcBef>
                <a:spcPts val="600"/>
              </a:spcBef>
              <a:spcAft>
                <a:spcPts val="600"/>
              </a:spcAft>
            </a:pPr>
            <a:endParaRPr lang="en-US" sz="1900" b="1"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D314D85C-6123-A779-C178-BB3CD0BFFADC}"/>
              </a:ext>
            </a:extLst>
          </p:cNvPr>
          <p:cNvSpPr>
            <a:spLocks noGrp="1"/>
          </p:cNvSpPr>
          <p:nvPr>
            <p:ph type="sldNum" sz="quarter" idx="4"/>
          </p:nvPr>
        </p:nvSpPr>
        <p:spPr/>
        <p:txBody>
          <a:bodyPr/>
          <a:lstStyle/>
          <a:p>
            <a:fld id="{9860EDB8-5305-433F-BE41-D7A86D811DB3}" type="slidenum">
              <a:rPr lang="en-US" smtClean="0"/>
              <a:pPr/>
              <a:t>2</a:t>
            </a:fld>
            <a:endParaRPr lang="en-US" dirty="0"/>
          </a:p>
        </p:txBody>
      </p:sp>
    </p:spTree>
    <p:extLst>
      <p:ext uri="{BB962C8B-B14F-4D97-AF65-F5344CB8AC3E}">
        <p14:creationId xmlns:p14="http://schemas.microsoft.com/office/powerpoint/2010/main" val="23429888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Inflationary Impact by Scenario</a:t>
            </a:r>
          </a:p>
        </p:txBody>
      </p:sp>
      <p:sp>
        <p:nvSpPr>
          <p:cNvPr id="38" name="Content Placeholder 17"/>
          <p:cNvSpPr txBox="1">
            <a:spLocks/>
          </p:cNvSpPr>
          <p:nvPr/>
        </p:nvSpPr>
        <p:spPr>
          <a:xfrm>
            <a:off x="541609" y="1524708"/>
            <a:ext cx="10622577" cy="488523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spcAft>
                <a:spcPts val="0"/>
              </a:spcAft>
              <a:buNone/>
              <a:defRPr/>
            </a:pPr>
            <a:r>
              <a:rPr lang="en-US" sz="1700" dirty="0">
                <a:latin typeface="Segoe UI" panose="020B0502040204020203" pitchFamily="34" charset="0"/>
                <a:cs typeface="Segoe UI" panose="020B0502040204020203" pitchFamily="34" charset="0"/>
              </a:rPr>
              <a:t> </a:t>
            </a:r>
          </a:p>
        </p:txBody>
      </p:sp>
      <p:graphicFrame>
        <p:nvGraphicFramePr>
          <p:cNvPr id="2" name="Table 2">
            <a:extLst>
              <a:ext uri="{FF2B5EF4-FFF2-40B4-BE49-F238E27FC236}">
                <a16:creationId xmlns:a16="http://schemas.microsoft.com/office/drawing/2014/main" id="{C937508D-B201-BB00-AFBF-57FF77E40C84}"/>
              </a:ext>
            </a:extLst>
          </p:cNvPr>
          <p:cNvGraphicFramePr>
            <a:graphicFrameLocks noGrp="1"/>
          </p:cNvGraphicFramePr>
          <p:nvPr/>
        </p:nvGraphicFramePr>
        <p:xfrm>
          <a:off x="1873974" y="2410154"/>
          <a:ext cx="8444053" cy="3089341"/>
        </p:xfrm>
        <a:graphic>
          <a:graphicData uri="http://schemas.openxmlformats.org/drawingml/2006/table">
            <a:tbl>
              <a:tblPr firstRow="1" bandRow="1">
                <a:tableStyleId>{21E4AEA4-8DFA-4A89-87EB-49C32662AFE0}</a:tableStyleId>
              </a:tblPr>
              <a:tblGrid>
                <a:gridCol w="3812451">
                  <a:extLst>
                    <a:ext uri="{9D8B030D-6E8A-4147-A177-3AD203B41FA5}">
                      <a16:colId xmlns:a16="http://schemas.microsoft.com/office/drawing/2014/main" val="2147316886"/>
                    </a:ext>
                  </a:extLst>
                </a:gridCol>
                <a:gridCol w="2315801">
                  <a:extLst>
                    <a:ext uri="{9D8B030D-6E8A-4147-A177-3AD203B41FA5}">
                      <a16:colId xmlns:a16="http://schemas.microsoft.com/office/drawing/2014/main" val="1774598006"/>
                    </a:ext>
                  </a:extLst>
                </a:gridCol>
                <a:gridCol w="2315801">
                  <a:extLst>
                    <a:ext uri="{9D8B030D-6E8A-4147-A177-3AD203B41FA5}">
                      <a16:colId xmlns:a16="http://schemas.microsoft.com/office/drawing/2014/main" val="714199500"/>
                    </a:ext>
                  </a:extLst>
                </a:gridCol>
              </a:tblGrid>
              <a:tr h="799297">
                <a:tc>
                  <a:txBody>
                    <a:bodyPr/>
                    <a:lstStyle/>
                    <a:p>
                      <a:pPr algn="ctr"/>
                      <a:r>
                        <a:rPr lang="en-US" dirty="0">
                          <a:solidFill>
                            <a:sysClr val="windowText" lastClr="000000"/>
                          </a:solidFill>
                        </a:rPr>
                        <a:t>Component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Estimated Impact – SG’s Proposal</a:t>
                      </a:r>
                    </a:p>
                  </a:txBody>
                  <a:tcPr anchor="ctr"/>
                </a:tc>
                <a:tc>
                  <a:txBody>
                    <a:bodyPr/>
                    <a:lstStyle/>
                    <a:p>
                      <a:pPr algn="ctr"/>
                      <a:r>
                        <a:rPr lang="en-US" dirty="0">
                          <a:solidFill>
                            <a:sysClr val="windowText" lastClr="000000"/>
                          </a:solidFill>
                        </a:rPr>
                        <a:t>Estimated Impact – ZNG Scenario</a:t>
                      </a:r>
                    </a:p>
                  </a:txBody>
                  <a:tcPr anchor="ctr"/>
                </a:tc>
                <a:extLst>
                  <a:ext uri="{0D108BD9-81ED-4DB2-BD59-A6C34878D82A}">
                    <a16:rowId xmlns:a16="http://schemas.microsoft.com/office/drawing/2014/main" val="2111355"/>
                  </a:ext>
                </a:extLst>
              </a:tr>
              <a:tr h="463083">
                <a:tc>
                  <a:txBody>
                    <a:bodyPr/>
                    <a:lstStyle/>
                    <a:p>
                      <a:pPr algn="l">
                        <a:spcBef>
                          <a:spcPts val="300"/>
                        </a:spcBef>
                        <a:spcAft>
                          <a:spcPts val="300"/>
                        </a:spcAft>
                        <a:tabLst>
                          <a:tab pos="900430" algn="l"/>
                        </a:tabLst>
                      </a:pPr>
                      <a:r>
                        <a:rPr lang="en-GB" sz="1600" dirty="0">
                          <a:solidFill>
                            <a:srgbClr val="000000"/>
                          </a:solidFill>
                          <a:effectLst/>
                          <a:latin typeface="+mn-lt"/>
                          <a:ea typeface="Times New Roman" panose="02020603050405020304" pitchFamily="18" charset="0"/>
                          <a:cs typeface="Calibri" panose="020F0502020204030204" pitchFamily="34" charset="0"/>
                        </a:rPr>
                        <a:t>Staff Cost Inflation</a:t>
                      </a:r>
                      <a:endParaRPr lang="en-US" sz="1600" dirty="0">
                        <a:effectLst/>
                        <a:latin typeface="+mn-lt"/>
                        <a:ea typeface="Arial" panose="020B0604020202020204" pitchFamily="34" charset="0"/>
                        <a:cs typeface="Arial" panose="020B0604020202020204" pitchFamily="34" charset="0"/>
                      </a:endParaRPr>
                    </a:p>
                  </a:txBody>
                  <a:tcPr marL="68580" marR="68580" marT="0" marB="0" anchor="ctr"/>
                </a:tc>
                <a:tc>
                  <a:txBody>
                    <a:bodyPr/>
                    <a:lstStyle/>
                    <a:p>
                      <a:pPr algn="r">
                        <a:spcBef>
                          <a:spcPts val="300"/>
                        </a:spcBef>
                        <a:spcAft>
                          <a:spcPts val="300"/>
                        </a:spcAft>
                        <a:tabLst>
                          <a:tab pos="900430" algn="l"/>
                        </a:tabLst>
                      </a:pPr>
                      <a:r>
                        <a:rPr lang="en-US" sz="1600" dirty="0">
                          <a:effectLst/>
                          <a:latin typeface="+mn-lt"/>
                          <a:ea typeface="Arial" panose="020B0604020202020204" pitchFamily="34" charset="0"/>
                          <a:cs typeface="Arial" panose="020B0604020202020204" pitchFamily="34" charset="0"/>
                        </a:rPr>
                        <a:t>CHF 4.5 million</a:t>
                      </a:r>
                    </a:p>
                  </a:txBody>
                  <a:tcPr marL="68580" marR="68580" marT="0" marB="0" anchor="ctr"/>
                </a:tc>
                <a:tc>
                  <a:txBody>
                    <a:bodyPr/>
                    <a:lstStyle/>
                    <a:p>
                      <a:pPr algn="r">
                        <a:spcBef>
                          <a:spcPts val="300"/>
                        </a:spcBef>
                        <a:spcAft>
                          <a:spcPts val="300"/>
                        </a:spcAft>
                        <a:tabLst>
                          <a:tab pos="900430" algn="l"/>
                        </a:tabLst>
                      </a:pPr>
                      <a:r>
                        <a:rPr lang="en-US" sz="1600" dirty="0">
                          <a:effectLst/>
                          <a:latin typeface="+mn-lt"/>
                          <a:ea typeface="Arial" panose="020B0604020202020204" pitchFamily="34" charset="0"/>
                          <a:cs typeface="Arial" panose="020B0604020202020204" pitchFamily="34" charset="0"/>
                        </a:rPr>
                        <a:t>CHF 4.3 million</a:t>
                      </a:r>
                    </a:p>
                  </a:txBody>
                  <a:tcPr marL="68580" marR="68580" marT="0" marB="0" anchor="ctr"/>
                </a:tc>
                <a:extLst>
                  <a:ext uri="{0D108BD9-81ED-4DB2-BD59-A6C34878D82A}">
                    <a16:rowId xmlns:a16="http://schemas.microsoft.com/office/drawing/2014/main" val="1179779980"/>
                  </a:ext>
                </a:extLst>
              </a:tr>
              <a:tr h="608987">
                <a:tc>
                  <a:txBody>
                    <a:bodyPr/>
                    <a:lstStyle/>
                    <a:p>
                      <a:pPr algn="l">
                        <a:spcBef>
                          <a:spcPts val="300"/>
                        </a:spcBef>
                        <a:spcAft>
                          <a:spcPts val="300"/>
                        </a:spcAft>
                        <a:tabLst>
                          <a:tab pos="900430" algn="l"/>
                        </a:tabLst>
                      </a:pPr>
                      <a:r>
                        <a:rPr lang="en-GB" sz="1600" dirty="0">
                          <a:solidFill>
                            <a:srgbClr val="000000"/>
                          </a:solidFill>
                          <a:effectLst/>
                          <a:latin typeface="+mn-lt"/>
                          <a:ea typeface="Arial" panose="020B0604020202020204" pitchFamily="34" charset="0"/>
                          <a:cs typeface="Calibri" panose="020F0502020204030204" pitchFamily="34" charset="0"/>
                        </a:rPr>
                        <a:t>Non-Staff Cost Inflation</a:t>
                      </a:r>
                      <a:endParaRPr lang="en-US" sz="1600" dirty="0">
                        <a:effectLst/>
                        <a:latin typeface="+mn-lt"/>
                        <a:ea typeface="Arial" panose="020B0604020202020204" pitchFamily="34" charset="0"/>
                        <a:cs typeface="Arial" panose="020B0604020202020204" pitchFamily="34" charset="0"/>
                      </a:endParaRPr>
                    </a:p>
                  </a:txBody>
                  <a:tcPr marL="68580" marR="68580" marT="0" marB="0" anchor="ctr"/>
                </a:tc>
                <a:tc>
                  <a:txBody>
                    <a:bodyPr/>
                    <a:lstStyle/>
                    <a:p>
                      <a:pPr algn="r">
                        <a:spcBef>
                          <a:spcPts val="300"/>
                        </a:spcBef>
                        <a:spcAft>
                          <a:spcPts val="300"/>
                        </a:spcAft>
                        <a:tabLst>
                          <a:tab pos="900430" algn="l"/>
                        </a:tabLst>
                      </a:pPr>
                      <a:r>
                        <a:rPr lang="en-US" sz="1600" dirty="0">
                          <a:effectLst/>
                          <a:latin typeface="+mn-lt"/>
                          <a:ea typeface="Arial" panose="020B0604020202020204" pitchFamily="34" charset="0"/>
                          <a:cs typeface="Arial" panose="020B0604020202020204" pitchFamily="34" charset="0"/>
                        </a:rPr>
                        <a:t>CHF 1.4 million</a:t>
                      </a:r>
                    </a:p>
                  </a:txBody>
                  <a:tcPr marL="68580" marR="68580" marT="0" marB="0" anchor="ctr"/>
                </a:tc>
                <a:tc>
                  <a:txBody>
                    <a:bodyPr/>
                    <a:lstStyle/>
                    <a:p>
                      <a:pPr algn="r">
                        <a:spcBef>
                          <a:spcPts val="300"/>
                        </a:spcBef>
                        <a:spcAft>
                          <a:spcPts val="300"/>
                        </a:spcAft>
                        <a:tabLst>
                          <a:tab pos="900430" algn="l"/>
                        </a:tabLst>
                      </a:pPr>
                      <a:r>
                        <a:rPr lang="en-US" sz="1600" dirty="0">
                          <a:effectLst/>
                          <a:latin typeface="+mn-lt"/>
                          <a:ea typeface="Arial" panose="020B0604020202020204" pitchFamily="34" charset="0"/>
                          <a:cs typeface="Arial" panose="020B0604020202020204" pitchFamily="34" charset="0"/>
                        </a:rPr>
                        <a:t>CHF 1.2 million</a:t>
                      </a:r>
                    </a:p>
                  </a:txBody>
                  <a:tcPr marL="68580" marR="68580" marT="0" marB="0" anchor="ctr"/>
                </a:tc>
                <a:extLst>
                  <a:ext uri="{0D108BD9-81ED-4DB2-BD59-A6C34878D82A}">
                    <a16:rowId xmlns:a16="http://schemas.microsoft.com/office/drawing/2014/main" val="1605069052"/>
                  </a:ext>
                </a:extLst>
              </a:tr>
              <a:tr h="608987">
                <a:tc>
                  <a:txBody>
                    <a:bodyPr/>
                    <a:lstStyle/>
                    <a:p>
                      <a:pPr algn="l">
                        <a:spcBef>
                          <a:spcPts val="300"/>
                        </a:spcBef>
                        <a:spcAft>
                          <a:spcPts val="300"/>
                        </a:spcAft>
                        <a:tabLst>
                          <a:tab pos="900430" algn="l"/>
                        </a:tabLst>
                      </a:pPr>
                      <a:r>
                        <a:rPr lang="en-GB" sz="1600" dirty="0">
                          <a:solidFill>
                            <a:srgbClr val="000000"/>
                          </a:solidFill>
                          <a:effectLst/>
                          <a:latin typeface="+mn-lt"/>
                          <a:ea typeface="Arial" panose="020B0604020202020204" pitchFamily="34" charset="0"/>
                          <a:cs typeface="Calibri" panose="020F0502020204030204" pitchFamily="34" charset="0"/>
                        </a:rPr>
                        <a:t>Energy Costs</a:t>
                      </a:r>
                      <a:endParaRPr lang="en-US" sz="1600" dirty="0">
                        <a:effectLst/>
                        <a:latin typeface="+mn-lt"/>
                        <a:ea typeface="Arial" panose="020B0604020202020204" pitchFamily="34" charset="0"/>
                        <a:cs typeface="Arial" panose="020B0604020202020204" pitchFamily="34" charset="0"/>
                      </a:endParaRPr>
                    </a:p>
                  </a:txBody>
                  <a:tcPr marL="68580" marR="68580" marT="0" marB="0" anchor="ctr"/>
                </a:tc>
                <a:tc>
                  <a:txBody>
                    <a:bodyPr/>
                    <a:lstStyle/>
                    <a:p>
                      <a:pPr algn="r">
                        <a:spcBef>
                          <a:spcPts val="300"/>
                        </a:spcBef>
                        <a:spcAft>
                          <a:spcPts val="300"/>
                        </a:spcAft>
                        <a:tabLst>
                          <a:tab pos="900430" algn="l"/>
                        </a:tabLst>
                      </a:pPr>
                      <a:r>
                        <a:rPr lang="en-US" sz="1600" dirty="0">
                          <a:effectLst/>
                          <a:latin typeface="+mn-lt"/>
                          <a:ea typeface="Arial" panose="020B0604020202020204" pitchFamily="34" charset="0"/>
                          <a:cs typeface="Arial" panose="020B0604020202020204" pitchFamily="34" charset="0"/>
                        </a:rPr>
                        <a:t>CHF 0.9 million</a:t>
                      </a:r>
                    </a:p>
                  </a:txBody>
                  <a:tcPr marL="68580" marR="68580" marT="0" marB="0" anchor="ctr"/>
                </a:tc>
                <a:tc>
                  <a:txBody>
                    <a:bodyPr/>
                    <a:lstStyle/>
                    <a:p>
                      <a:pPr algn="r">
                        <a:spcBef>
                          <a:spcPts val="300"/>
                        </a:spcBef>
                        <a:spcAft>
                          <a:spcPts val="300"/>
                        </a:spcAft>
                        <a:tabLst>
                          <a:tab pos="900430" algn="l"/>
                        </a:tabLst>
                      </a:pPr>
                      <a:r>
                        <a:rPr lang="en-US" sz="1600" dirty="0">
                          <a:effectLst/>
                          <a:latin typeface="+mn-lt"/>
                          <a:ea typeface="Arial" panose="020B0604020202020204" pitchFamily="34" charset="0"/>
                          <a:cs typeface="Arial" panose="020B0604020202020204" pitchFamily="34" charset="0"/>
                        </a:rPr>
                        <a:t>CHF 0.9 million</a:t>
                      </a:r>
                    </a:p>
                  </a:txBody>
                  <a:tcPr marL="68580" marR="68580" marT="0" marB="0" anchor="ctr"/>
                </a:tc>
                <a:extLst>
                  <a:ext uri="{0D108BD9-81ED-4DB2-BD59-A6C34878D82A}">
                    <a16:rowId xmlns:a16="http://schemas.microsoft.com/office/drawing/2014/main" val="3071840156"/>
                  </a:ext>
                </a:extLst>
              </a:tr>
              <a:tr h="608987">
                <a:tc>
                  <a:txBody>
                    <a:bodyPr/>
                    <a:lstStyle/>
                    <a:p>
                      <a:pPr lvl="1" algn="l">
                        <a:spcBef>
                          <a:spcPts val="300"/>
                        </a:spcBef>
                        <a:spcAft>
                          <a:spcPts val="300"/>
                        </a:spcAft>
                        <a:tabLst>
                          <a:tab pos="900430" algn="l"/>
                        </a:tabLst>
                      </a:pPr>
                      <a:r>
                        <a:rPr lang="en-US" sz="1600" b="1" dirty="0">
                          <a:effectLst/>
                          <a:latin typeface="+mn-lt"/>
                          <a:ea typeface="Arial" panose="020B0604020202020204" pitchFamily="34" charset="0"/>
                          <a:cs typeface="Arial" panose="020B0604020202020204" pitchFamily="34" charset="0"/>
                        </a:rPr>
                        <a:t>Total Impact</a:t>
                      </a:r>
                    </a:p>
                  </a:txBody>
                  <a:tcPr marL="68580" marR="68580" marT="0" marB="0" anchor="ctr"/>
                </a:tc>
                <a:tc>
                  <a:txBody>
                    <a:bodyPr/>
                    <a:lstStyle/>
                    <a:p>
                      <a:pPr lvl="1" algn="r">
                        <a:spcBef>
                          <a:spcPts val="300"/>
                        </a:spcBef>
                        <a:spcAft>
                          <a:spcPts val="300"/>
                        </a:spcAft>
                        <a:tabLst>
                          <a:tab pos="900430" algn="l"/>
                        </a:tabLst>
                      </a:pPr>
                      <a:r>
                        <a:rPr lang="en-US" sz="1600" b="1" dirty="0">
                          <a:effectLst/>
                          <a:latin typeface="+mn-lt"/>
                          <a:ea typeface="Arial" panose="020B0604020202020204" pitchFamily="34" charset="0"/>
                          <a:cs typeface="Arial" panose="020B0604020202020204" pitchFamily="34" charset="0"/>
                        </a:rPr>
                        <a:t>CHF 6.8 million</a:t>
                      </a:r>
                    </a:p>
                  </a:txBody>
                  <a:tcPr marL="68580" marR="68580" marT="0" marB="0" anchor="ctr"/>
                </a:tc>
                <a:tc>
                  <a:txBody>
                    <a:bodyPr/>
                    <a:lstStyle/>
                    <a:p>
                      <a:pPr lvl="1" algn="r">
                        <a:spcBef>
                          <a:spcPts val="300"/>
                        </a:spcBef>
                        <a:spcAft>
                          <a:spcPts val="300"/>
                        </a:spcAft>
                        <a:tabLst>
                          <a:tab pos="900430" algn="l"/>
                        </a:tabLst>
                      </a:pPr>
                      <a:r>
                        <a:rPr lang="en-US" sz="1600" b="1" dirty="0">
                          <a:effectLst/>
                          <a:latin typeface="+mn-lt"/>
                          <a:ea typeface="Arial" panose="020B0604020202020204" pitchFamily="34" charset="0"/>
                          <a:cs typeface="Arial" panose="020B0604020202020204" pitchFamily="34" charset="0"/>
                        </a:rPr>
                        <a:t>CHF 6.4 million</a:t>
                      </a:r>
                    </a:p>
                  </a:txBody>
                  <a:tcPr marL="68580" marR="68580" marT="0" marB="0" anchor="ctr"/>
                </a:tc>
                <a:extLst>
                  <a:ext uri="{0D108BD9-81ED-4DB2-BD59-A6C34878D82A}">
                    <a16:rowId xmlns:a16="http://schemas.microsoft.com/office/drawing/2014/main" val="3784584161"/>
                  </a:ext>
                </a:extLst>
              </a:tr>
            </a:tbl>
          </a:graphicData>
        </a:graphic>
      </p:graphicFrame>
      <p:sp>
        <p:nvSpPr>
          <p:cNvPr id="3" name="Slide Number Placeholder 2">
            <a:extLst>
              <a:ext uri="{FF2B5EF4-FFF2-40B4-BE49-F238E27FC236}">
                <a16:creationId xmlns:a16="http://schemas.microsoft.com/office/drawing/2014/main" id="{4999C121-3853-4A84-17AA-F1879C5C5E10}"/>
              </a:ext>
            </a:extLst>
          </p:cNvPr>
          <p:cNvSpPr>
            <a:spLocks noGrp="1"/>
          </p:cNvSpPr>
          <p:nvPr>
            <p:ph type="sldNum" sz="quarter" idx="4"/>
          </p:nvPr>
        </p:nvSpPr>
        <p:spPr/>
        <p:txBody>
          <a:bodyPr/>
          <a:lstStyle/>
          <a:p>
            <a:fld id="{9860EDB8-5305-433F-BE41-D7A86D811DB3}" type="slidenum">
              <a:rPr lang="en-US" smtClean="0"/>
              <a:pPr/>
              <a:t>20</a:t>
            </a:fld>
            <a:endParaRPr lang="en-US" dirty="0"/>
          </a:p>
        </p:txBody>
      </p:sp>
    </p:spTree>
    <p:extLst>
      <p:ext uri="{BB962C8B-B14F-4D97-AF65-F5344CB8AC3E}">
        <p14:creationId xmlns:p14="http://schemas.microsoft.com/office/powerpoint/2010/main" val="33603342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Potential ZRG Scenarios</a:t>
            </a:r>
          </a:p>
        </p:txBody>
      </p:sp>
      <p:graphicFrame>
        <p:nvGraphicFramePr>
          <p:cNvPr id="2" name="Table 2">
            <a:extLst>
              <a:ext uri="{FF2B5EF4-FFF2-40B4-BE49-F238E27FC236}">
                <a16:creationId xmlns:a16="http://schemas.microsoft.com/office/drawing/2014/main" id="{84DEE3B4-B079-355C-A205-9D7566E453EB}"/>
              </a:ext>
            </a:extLst>
          </p:cNvPr>
          <p:cNvGraphicFramePr>
            <a:graphicFrameLocks noGrp="1"/>
          </p:cNvGraphicFramePr>
          <p:nvPr>
            <p:extLst>
              <p:ext uri="{D42A27DB-BD31-4B8C-83A1-F6EECF244321}">
                <p14:modId xmlns:p14="http://schemas.microsoft.com/office/powerpoint/2010/main" val="2495514715"/>
              </p:ext>
            </p:extLst>
          </p:nvPr>
        </p:nvGraphicFramePr>
        <p:xfrm>
          <a:off x="2230901" y="1811020"/>
          <a:ext cx="7730198" cy="3235960"/>
        </p:xfrm>
        <a:graphic>
          <a:graphicData uri="http://schemas.openxmlformats.org/drawingml/2006/table">
            <a:tbl>
              <a:tblPr firstRow="1" bandRow="1">
                <a:tableStyleId>{21E4AEA4-8DFA-4A89-87EB-49C32662AFE0}</a:tableStyleId>
              </a:tblPr>
              <a:tblGrid>
                <a:gridCol w="5592554">
                  <a:extLst>
                    <a:ext uri="{9D8B030D-6E8A-4147-A177-3AD203B41FA5}">
                      <a16:colId xmlns:a16="http://schemas.microsoft.com/office/drawing/2014/main" val="2374267272"/>
                    </a:ext>
                  </a:extLst>
                </a:gridCol>
                <a:gridCol w="2137644">
                  <a:extLst>
                    <a:ext uri="{9D8B030D-6E8A-4147-A177-3AD203B41FA5}">
                      <a16:colId xmlns:a16="http://schemas.microsoft.com/office/drawing/2014/main" val="1975007611"/>
                    </a:ext>
                  </a:extLst>
                </a:gridCol>
              </a:tblGrid>
              <a:tr h="370840">
                <a:tc>
                  <a:txBody>
                    <a:bodyPr/>
                    <a:lstStyle/>
                    <a:p>
                      <a:pPr algn="ctr"/>
                      <a:r>
                        <a:rPr lang="en-US" dirty="0">
                          <a:solidFill>
                            <a:schemeClr val="tx1"/>
                          </a:solidFill>
                        </a:rPr>
                        <a:t>Element</a:t>
                      </a:r>
                    </a:p>
                  </a:txBody>
                  <a:tcPr anchor="ctr"/>
                </a:tc>
                <a:tc>
                  <a:txBody>
                    <a:bodyPr/>
                    <a:lstStyle/>
                    <a:p>
                      <a:pPr algn="ctr"/>
                      <a:r>
                        <a:rPr lang="en-US" dirty="0">
                          <a:solidFill>
                            <a:schemeClr val="tx1"/>
                          </a:solidFill>
                        </a:rPr>
                        <a:t>Zero Real Growth (ZRG) Scenario</a:t>
                      </a:r>
                    </a:p>
                  </a:txBody>
                  <a:tcPr anchor="ctr"/>
                </a:tc>
                <a:extLst>
                  <a:ext uri="{0D108BD9-81ED-4DB2-BD59-A6C34878D82A}">
                    <a16:rowId xmlns:a16="http://schemas.microsoft.com/office/drawing/2014/main" val="2814077458"/>
                  </a:ext>
                </a:extLst>
              </a:tr>
              <a:tr h="370840">
                <a:tc>
                  <a:txBody>
                    <a:bodyPr/>
                    <a:lstStyle/>
                    <a:p>
                      <a:r>
                        <a:rPr lang="en-US" b="1" dirty="0"/>
                        <a:t>Maximum Expenditure at ZNG 2024-2027</a:t>
                      </a:r>
                      <a:r>
                        <a:rPr lang="en-US" b="1" baseline="30000" dirty="0"/>
                        <a:t>1</a:t>
                      </a:r>
                    </a:p>
                  </a:txBody>
                  <a:tcPr/>
                </a:tc>
                <a:tc>
                  <a:txBody>
                    <a:bodyPr/>
                    <a:lstStyle/>
                    <a:p>
                      <a:pPr algn="r" fontAlgn="b"/>
                      <a:r>
                        <a:rPr lang="en-US" sz="1800" b="1" kern="1200" dirty="0">
                          <a:solidFill>
                            <a:schemeClr val="dk1"/>
                          </a:solidFill>
                          <a:latin typeface="+mn-lt"/>
                          <a:ea typeface="+mn-ea"/>
                          <a:cs typeface="+mn-cs"/>
                        </a:rPr>
                        <a:t>    271,544.4 </a:t>
                      </a:r>
                    </a:p>
                  </a:txBody>
                  <a:tcPr marL="9525" marR="9525" marT="9525" marB="0" anchor="b"/>
                </a:tc>
                <a:extLst>
                  <a:ext uri="{0D108BD9-81ED-4DB2-BD59-A6C34878D82A}">
                    <a16:rowId xmlns:a16="http://schemas.microsoft.com/office/drawing/2014/main" val="746990693"/>
                  </a:ext>
                </a:extLst>
              </a:tr>
              <a:tr h="370840">
                <a:tc>
                  <a:txBody>
                    <a:bodyPr/>
                    <a:lstStyle/>
                    <a:p>
                      <a:r>
                        <a:rPr lang="en-US" dirty="0"/>
                        <a:t>Incremental EWS4A</a:t>
                      </a:r>
                    </a:p>
                  </a:txBody>
                  <a:tcPr/>
                </a:tc>
                <a:tc>
                  <a:txBody>
                    <a:bodyPr/>
                    <a:lstStyle/>
                    <a:p>
                      <a:pPr algn="r" fontAlgn="b"/>
                      <a:r>
                        <a:rPr lang="en-US" sz="1800" b="0" kern="1200" dirty="0">
                          <a:solidFill>
                            <a:schemeClr val="dk1"/>
                          </a:solidFill>
                          <a:latin typeface="+mn-lt"/>
                          <a:ea typeface="+mn-ea"/>
                          <a:cs typeface="+mn-cs"/>
                        </a:rPr>
                        <a:t>3,258.8</a:t>
                      </a:r>
                    </a:p>
                  </a:txBody>
                  <a:tcPr marL="9525" marR="9525" marT="9525" marB="0" anchor="b"/>
                </a:tc>
                <a:extLst>
                  <a:ext uri="{0D108BD9-81ED-4DB2-BD59-A6C34878D82A}">
                    <a16:rowId xmlns:a16="http://schemas.microsoft.com/office/drawing/2014/main" val="2627449087"/>
                  </a:ext>
                </a:extLst>
              </a:tr>
              <a:tr h="370840">
                <a:tc>
                  <a:txBody>
                    <a:bodyPr/>
                    <a:lstStyle/>
                    <a:p>
                      <a:r>
                        <a:rPr lang="en-US" dirty="0"/>
                        <a:t>Incremental Hydrology Action Plan Implementation</a:t>
                      </a:r>
                    </a:p>
                  </a:txBody>
                  <a:tcPr/>
                </a:tc>
                <a:tc>
                  <a:txBody>
                    <a:bodyPr/>
                    <a:lstStyle/>
                    <a:p>
                      <a:pPr algn="r" fontAlgn="b"/>
                      <a:r>
                        <a:rPr lang="en-US" sz="1800" b="0" kern="1200" dirty="0">
                          <a:solidFill>
                            <a:schemeClr val="dk1"/>
                          </a:solidFill>
                          <a:latin typeface="+mn-lt"/>
                          <a:ea typeface="+mn-ea"/>
                          <a:cs typeface="+mn-cs"/>
                        </a:rPr>
                        <a:t>             1,214.3</a:t>
                      </a:r>
                    </a:p>
                  </a:txBody>
                  <a:tcPr marL="9525" marR="9525" marT="9525" marB="0" anchor="b"/>
                </a:tc>
                <a:extLst>
                  <a:ext uri="{0D108BD9-81ED-4DB2-BD59-A6C34878D82A}">
                    <a16:rowId xmlns:a16="http://schemas.microsoft.com/office/drawing/2014/main" val="1186779454"/>
                  </a:ext>
                </a:extLst>
              </a:tr>
              <a:tr h="370840">
                <a:tc>
                  <a:txBody>
                    <a:bodyPr/>
                    <a:lstStyle/>
                    <a:p>
                      <a:r>
                        <a:rPr lang="en-US" dirty="0"/>
                        <a:t>Unfunded ERP Implementation</a:t>
                      </a:r>
                    </a:p>
                  </a:txBody>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800" b="0" kern="1200" dirty="0">
                          <a:solidFill>
                            <a:schemeClr val="dk1"/>
                          </a:solidFill>
                          <a:latin typeface="+mn-lt"/>
                          <a:ea typeface="+mn-ea"/>
                          <a:cs typeface="+mn-cs"/>
                        </a:rPr>
                        <a:t>             2,000.0</a:t>
                      </a:r>
                    </a:p>
                  </a:txBody>
                  <a:tcPr marL="9525" marR="9525" marT="9525" marB="0" anchor="b"/>
                </a:tc>
                <a:extLst>
                  <a:ext uri="{0D108BD9-81ED-4DB2-BD59-A6C34878D82A}">
                    <a16:rowId xmlns:a16="http://schemas.microsoft.com/office/drawing/2014/main" val="2481478893"/>
                  </a:ext>
                </a:extLst>
              </a:tr>
              <a:tr h="370840">
                <a:tc>
                  <a:txBody>
                    <a:bodyPr/>
                    <a:lstStyle/>
                    <a:p>
                      <a:r>
                        <a:rPr lang="en-US" dirty="0"/>
                        <a:t>Additional programmatic priorities</a:t>
                      </a:r>
                    </a:p>
                  </a:txBody>
                  <a:tcPr/>
                </a:tc>
                <a:tc>
                  <a:txBody>
                    <a:bodyPr/>
                    <a:lstStyle/>
                    <a:p>
                      <a:pPr algn="r" fontAlgn="b"/>
                      <a:r>
                        <a:rPr lang="en-US" sz="1800" b="0" kern="1200" dirty="0">
                          <a:solidFill>
                            <a:schemeClr val="dk1"/>
                          </a:solidFill>
                          <a:latin typeface="+mn-lt"/>
                          <a:ea typeface="+mn-ea"/>
                          <a:cs typeface="+mn-cs"/>
                        </a:rPr>
                        <a:t>53.9</a:t>
                      </a:r>
                    </a:p>
                  </a:txBody>
                  <a:tcPr marL="9525" marR="9525" marT="9525" marB="0" anchor="b"/>
                </a:tc>
                <a:extLst>
                  <a:ext uri="{0D108BD9-81ED-4DB2-BD59-A6C34878D82A}">
                    <a16:rowId xmlns:a16="http://schemas.microsoft.com/office/drawing/2014/main" val="3472445296"/>
                  </a:ext>
                </a:extLst>
              </a:tr>
              <a:tr h="370840">
                <a:tc>
                  <a:txBody>
                    <a:bodyPr/>
                    <a:lstStyle/>
                    <a:p>
                      <a:pPr lvl="0"/>
                      <a:r>
                        <a:rPr lang="en-US" b="1" dirty="0"/>
                        <a:t>Maximum Expenditure Scenario 2024-2027</a:t>
                      </a:r>
                    </a:p>
                  </a:txBody>
                  <a:tcPr/>
                </a:tc>
                <a:tc>
                  <a:txBody>
                    <a:bodyPr/>
                    <a:lstStyle/>
                    <a:p>
                      <a:pPr algn="r" fontAlgn="b"/>
                      <a:r>
                        <a:rPr lang="en-US" sz="1800" b="1" kern="1200" dirty="0">
                          <a:solidFill>
                            <a:schemeClr val="dk1"/>
                          </a:solidFill>
                          <a:latin typeface="+mn-lt"/>
                          <a:ea typeface="+mn-ea"/>
                          <a:cs typeface="+mn-cs"/>
                        </a:rPr>
                        <a:t>    278,071.4 </a:t>
                      </a:r>
                    </a:p>
                  </a:txBody>
                  <a:tcPr marL="9525" marR="9525" marT="9525" marB="0" anchor="b"/>
                </a:tc>
                <a:extLst>
                  <a:ext uri="{0D108BD9-81ED-4DB2-BD59-A6C34878D82A}">
                    <a16:rowId xmlns:a16="http://schemas.microsoft.com/office/drawing/2014/main" val="3831135665"/>
                  </a:ext>
                </a:extLst>
              </a:tr>
              <a:tr h="370840">
                <a:tc>
                  <a:txBody>
                    <a:bodyPr/>
                    <a:lstStyle/>
                    <a:p>
                      <a:pPr lvl="0"/>
                      <a:r>
                        <a:rPr lang="en-US" b="1" dirty="0"/>
                        <a:t>Resulting %</a:t>
                      </a:r>
                    </a:p>
                  </a:txBody>
                  <a:tcPr/>
                </a:tc>
                <a:tc>
                  <a:txBody>
                    <a:bodyPr/>
                    <a:lstStyle/>
                    <a:p>
                      <a:pPr algn="r" fontAlgn="b"/>
                      <a:r>
                        <a:rPr lang="en-US" sz="1800" b="1" kern="1200" dirty="0">
                          <a:solidFill>
                            <a:schemeClr val="dk1"/>
                          </a:solidFill>
                          <a:latin typeface="+mn-lt"/>
                          <a:ea typeface="+mn-ea"/>
                          <a:cs typeface="+mn-cs"/>
                        </a:rPr>
                        <a:t>    2.4% </a:t>
                      </a:r>
                    </a:p>
                  </a:txBody>
                  <a:tcPr marL="9525" marR="9525" marT="9525" marB="0" anchor="b"/>
                </a:tc>
                <a:extLst>
                  <a:ext uri="{0D108BD9-81ED-4DB2-BD59-A6C34878D82A}">
                    <a16:rowId xmlns:a16="http://schemas.microsoft.com/office/drawing/2014/main" val="108314952"/>
                  </a:ext>
                </a:extLst>
              </a:tr>
            </a:tbl>
          </a:graphicData>
        </a:graphic>
      </p:graphicFrame>
      <p:sp>
        <p:nvSpPr>
          <p:cNvPr id="3" name="Slide Number Placeholder 2">
            <a:extLst>
              <a:ext uri="{FF2B5EF4-FFF2-40B4-BE49-F238E27FC236}">
                <a16:creationId xmlns:a16="http://schemas.microsoft.com/office/drawing/2014/main" id="{D9407DC8-C5C1-7FA8-1EE7-6529CF7C6D23}"/>
              </a:ext>
            </a:extLst>
          </p:cNvPr>
          <p:cNvSpPr>
            <a:spLocks noGrp="1"/>
          </p:cNvSpPr>
          <p:nvPr>
            <p:ph type="sldNum" sz="quarter" idx="4"/>
          </p:nvPr>
        </p:nvSpPr>
        <p:spPr/>
        <p:txBody>
          <a:bodyPr/>
          <a:lstStyle/>
          <a:p>
            <a:fld id="{9860EDB8-5305-433F-BE41-D7A86D811DB3}" type="slidenum">
              <a:rPr lang="en-US" smtClean="0"/>
              <a:pPr/>
              <a:t>21</a:t>
            </a:fld>
            <a:endParaRPr lang="en-US" dirty="0"/>
          </a:p>
        </p:txBody>
      </p:sp>
      <p:sp>
        <p:nvSpPr>
          <p:cNvPr id="4" name="Content Placeholder 17">
            <a:extLst>
              <a:ext uri="{FF2B5EF4-FFF2-40B4-BE49-F238E27FC236}">
                <a16:creationId xmlns:a16="http://schemas.microsoft.com/office/drawing/2014/main" id="{E77F4032-7976-2AE0-7206-DF7A06298D07}"/>
              </a:ext>
            </a:extLst>
          </p:cNvPr>
          <p:cNvSpPr txBox="1">
            <a:spLocks/>
          </p:cNvSpPr>
          <p:nvPr/>
        </p:nvSpPr>
        <p:spPr>
          <a:xfrm>
            <a:off x="541609" y="5637006"/>
            <a:ext cx="11340212" cy="772937"/>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None/>
            </a:pPr>
            <a:r>
              <a:rPr lang="en-US" sz="1900" b="1" baseline="30000" dirty="0">
                <a:cs typeface="Segoe UI"/>
              </a:rPr>
              <a:t>1</a:t>
            </a:r>
            <a:r>
              <a:rPr lang="en-US" sz="1900" dirty="0">
                <a:cs typeface="Segoe UI"/>
              </a:rPr>
              <a:t> Incorporates impact of inflation and efficiencies. Inflation at ZRG scenario is estimated at CHF 6,527.0.</a:t>
            </a:r>
          </a:p>
          <a:p>
            <a:pPr marL="0" indent="0">
              <a:lnSpc>
                <a:spcPct val="100000"/>
              </a:lnSpc>
              <a:spcAft>
                <a:spcPts val="0"/>
              </a:spcAft>
              <a:buNone/>
            </a:pPr>
            <a:endParaRPr lang="en-US" sz="1900" dirty="0">
              <a:cs typeface="Segoe UI"/>
            </a:endParaRPr>
          </a:p>
          <a:p>
            <a:pPr marL="0" indent="0">
              <a:lnSpc>
                <a:spcPct val="100000"/>
              </a:lnSpc>
              <a:spcAft>
                <a:spcPts val="0"/>
              </a:spcAft>
              <a:buNone/>
            </a:pP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928409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10451593" cy="640080"/>
          </a:xfrm>
        </p:spPr>
        <p:txBody>
          <a:bodyPr>
            <a:noAutofit/>
          </a:bodyPr>
          <a:lstStyle/>
          <a:p>
            <a:r>
              <a:rPr lang="en-US" dirty="0">
                <a:latin typeface="Segoe UI" panose="020B0502040204020203" pitchFamily="34" charset="0"/>
                <a:cs typeface="Segoe UI" panose="020B0502040204020203" pitchFamily="34" charset="0"/>
              </a:rPr>
              <a:t>Maximum Expenditures 2024-2027 – Draft EC Recommendation</a:t>
            </a:r>
          </a:p>
        </p:txBody>
      </p:sp>
      <p:sp>
        <p:nvSpPr>
          <p:cNvPr id="38" name="Content Placeholder 17"/>
          <p:cNvSpPr txBox="1">
            <a:spLocks/>
          </p:cNvSpPr>
          <p:nvPr/>
        </p:nvSpPr>
        <p:spPr>
          <a:xfrm>
            <a:off x="541609" y="1524708"/>
            <a:ext cx="10770825" cy="4885236"/>
          </a:xfrm>
          <a:prstGeom prst="rect">
            <a:avLst/>
          </a:prstGeom>
        </p:spPr>
        <p:txBody>
          <a:bodyPr vert="horz" lIns="91440" tIns="45720" rIns="91440" bIns="45720" rtlCol="0" anchor="t">
            <a:normAutofit fontScale="700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Aft>
                <a:spcPts val="0"/>
              </a:spcAft>
              <a:buNone/>
            </a:pPr>
            <a:r>
              <a:rPr lang="en-GB" sz="2000" b="1" i="1" dirty="0"/>
              <a:t>Draft Recommendation 5/1 (EC-76)</a:t>
            </a:r>
          </a:p>
          <a:p>
            <a:pPr>
              <a:lnSpc>
                <a:spcPct val="120000"/>
              </a:lnSpc>
              <a:spcAft>
                <a:spcPts val="0"/>
              </a:spcAft>
            </a:pPr>
            <a:r>
              <a:rPr lang="en-GB" sz="1800" b="1" dirty="0">
                <a:effectLst/>
                <a:latin typeface="Verdana" panose="020B0604030504040204" pitchFamily="34" charset="0"/>
                <a:ea typeface="Arial" panose="020B0604020202020204" pitchFamily="34" charset="0"/>
                <a:cs typeface="Arial" panose="020B0604020202020204" pitchFamily="34" charset="0"/>
              </a:rPr>
              <a:t>Recommends </a:t>
            </a:r>
            <a:r>
              <a:rPr lang="en-GB" sz="1800" dirty="0">
                <a:effectLst/>
                <a:latin typeface="Verdana" panose="020B0604030504040204" pitchFamily="34" charset="0"/>
                <a:ea typeface="Arial" panose="020B0604020202020204" pitchFamily="34" charset="0"/>
                <a:cs typeface="Arial" panose="020B0604020202020204" pitchFamily="34" charset="0"/>
              </a:rPr>
              <a:t>to Congress the adoption of draft Resolution ##/1 (Cg-19) provided in the </a:t>
            </a:r>
            <a:r>
              <a:rPr lang="en-GB" sz="1800" u="none" strike="noStrike" dirty="0">
                <a:solidFill>
                  <a:srgbClr val="0000FF"/>
                </a:solidFill>
                <a:effectLst/>
                <a:latin typeface="Verdana" panose="020B0604030504040204" pitchFamily="34" charset="0"/>
                <a:ea typeface="Arial" panose="020B0604020202020204" pitchFamily="34" charset="0"/>
                <a:cs typeface="Arial" panose="020B0604020202020204" pitchFamily="34" charset="0"/>
                <a:hlinkClick r:id="rId2"/>
              </a:rPr>
              <a:t>annex</a:t>
            </a:r>
            <a:r>
              <a:rPr lang="en-GB" sz="1800" dirty="0">
                <a:effectLst/>
                <a:latin typeface="Verdana" panose="020B0604030504040204" pitchFamily="34" charset="0"/>
                <a:ea typeface="Arial" panose="020B0604020202020204" pitchFamily="34" charset="0"/>
                <a:cs typeface="Arial" panose="020B0604020202020204" pitchFamily="34" charset="0"/>
              </a:rPr>
              <a:t> to the present Recommendation.</a:t>
            </a:r>
          </a:p>
          <a:p>
            <a:pPr marL="0" indent="0">
              <a:lnSpc>
                <a:spcPct val="120000"/>
              </a:lnSpc>
              <a:spcBef>
                <a:spcPts val="1200"/>
              </a:spcBef>
              <a:spcAft>
                <a:spcPts val="0"/>
              </a:spcAft>
              <a:buNone/>
            </a:pPr>
            <a:r>
              <a:rPr lang="en-GB" sz="1800" b="1" dirty="0">
                <a:effectLst/>
                <a:latin typeface="Verdana" panose="020B0604030504040204" pitchFamily="34" charset="0"/>
                <a:ea typeface="SimSun" panose="02010600030101010101" pitchFamily="2" charset="-122"/>
                <a:cs typeface="Verdana" panose="020B0604030504040204" pitchFamily="34" charset="0"/>
              </a:rPr>
              <a:t>Annex to Draft Recommendation 5/1 (EC-76) – Draf</a:t>
            </a:r>
            <a:r>
              <a:rPr lang="en-GB" sz="1800" b="1" dirty="0">
                <a:latin typeface="Verdana" panose="020B0604030504040204" pitchFamily="34" charset="0"/>
                <a:ea typeface="SimSun" panose="02010600030101010101" pitchFamily="2" charset="-122"/>
                <a:cs typeface="Verdana" panose="020B0604030504040204" pitchFamily="34" charset="0"/>
              </a:rPr>
              <a:t>t Resolution ##/1 (Cg-19)</a:t>
            </a:r>
            <a:endParaRPr lang="en-GB" sz="1800" b="1" dirty="0">
              <a:effectLst/>
              <a:latin typeface="Verdana" panose="020B0604030504040204" pitchFamily="34" charset="0"/>
              <a:ea typeface="SimSun" panose="02010600030101010101" pitchFamily="2" charset="-122"/>
              <a:cs typeface="Verdana" panose="020B0604030504040204" pitchFamily="34" charset="0"/>
            </a:endParaRPr>
          </a:p>
          <a:p>
            <a:pPr>
              <a:lnSpc>
                <a:spcPct val="120000"/>
              </a:lnSpc>
              <a:spcBef>
                <a:spcPts val="1200"/>
              </a:spcBef>
              <a:spcAft>
                <a:spcPts val="0"/>
              </a:spcAft>
            </a:pPr>
            <a:r>
              <a:rPr lang="en-GB" sz="1800" b="1" dirty="0">
                <a:effectLst/>
                <a:latin typeface="Verdana" panose="020B0604030504040204" pitchFamily="34" charset="0"/>
                <a:ea typeface="SimSun" panose="02010600030101010101" pitchFamily="2" charset="-122"/>
                <a:cs typeface="Verdana" panose="020B0604030504040204" pitchFamily="34" charset="0"/>
              </a:rPr>
              <a:t>Authorizes</a:t>
            </a:r>
            <a:r>
              <a:rPr lang="en-GB" sz="1800" dirty="0">
                <a:effectLst/>
                <a:latin typeface="Verdana" panose="020B0604030504040204" pitchFamily="34" charset="0"/>
                <a:ea typeface="SimSun" panose="02010600030101010101" pitchFamily="2" charset="-122"/>
                <a:cs typeface="Verdana" panose="020B0604030504040204" pitchFamily="34" charset="0"/>
              </a:rPr>
              <a:t> the Executive Council during the nineteenth financial period from 1 January 2024 to 31 December 2027:</a:t>
            </a:r>
            <a:endParaRPr lang="en-US" sz="1800" dirty="0">
              <a:effectLst/>
              <a:latin typeface="Verdana" panose="020B0604030504040204" pitchFamily="34" charset="0"/>
              <a:ea typeface="Verdana" panose="020B0604030504040204" pitchFamily="34" charset="0"/>
              <a:cs typeface="Verdana" panose="020B0604030504040204" pitchFamily="34" charset="0"/>
            </a:endParaRPr>
          </a:p>
          <a:p>
            <a:pPr>
              <a:lnSpc>
                <a:spcPct val="120000"/>
              </a:lnSpc>
              <a:spcBef>
                <a:spcPts val="1200"/>
              </a:spcBef>
              <a:spcAft>
                <a:spcPts val="0"/>
              </a:spcAft>
            </a:pPr>
            <a:r>
              <a:rPr lang="en-GB" sz="1800" dirty="0">
                <a:effectLst/>
                <a:latin typeface="Verdana" panose="020B0604030504040204" pitchFamily="34" charset="0"/>
                <a:ea typeface="Verdana" panose="020B0604030504040204" pitchFamily="34" charset="0"/>
                <a:cs typeface="Verdana" panose="020B0604030504040204" pitchFamily="34" charset="0"/>
              </a:rPr>
              <a:t>(1)	To incur maximum expenditures of XXX </a:t>
            </a:r>
            <a:r>
              <a:rPr lang="en-GB" sz="1800" dirty="0" err="1">
                <a:effectLst/>
                <a:latin typeface="Verdana" panose="020B0604030504040204" pitchFamily="34" charset="0"/>
                <a:ea typeface="Verdana" panose="020B0604030504040204" pitchFamily="34" charset="0"/>
                <a:cs typeface="Verdana" panose="020B0604030504040204" pitchFamily="34" charset="0"/>
              </a:rPr>
              <a:t>XXX</a:t>
            </a:r>
            <a:r>
              <a:rPr lang="en-GB" sz="1800" dirty="0">
                <a:effectLst/>
                <a:latin typeface="Verdana" panose="020B0604030504040204" pitchFamily="34" charset="0"/>
                <a:ea typeface="Verdana" panose="020B0604030504040204" pitchFamily="34" charset="0"/>
                <a:cs typeface="Verdana" panose="020B0604030504040204" pitchFamily="34" charset="0"/>
              </a:rPr>
              <a:t> </a:t>
            </a:r>
            <a:r>
              <a:rPr lang="en-GB" sz="1800" dirty="0" err="1">
                <a:effectLst/>
                <a:latin typeface="Verdana" panose="020B0604030504040204" pitchFamily="34" charset="0"/>
                <a:ea typeface="Verdana" panose="020B0604030504040204" pitchFamily="34" charset="0"/>
                <a:cs typeface="Verdana" panose="020B0604030504040204" pitchFamily="34" charset="0"/>
              </a:rPr>
              <a:t>XXX</a:t>
            </a:r>
            <a:r>
              <a:rPr lang="en-GB" sz="1800" dirty="0">
                <a:effectLst/>
                <a:latin typeface="Verdana" panose="020B0604030504040204" pitchFamily="34" charset="0"/>
                <a:ea typeface="Verdana" panose="020B0604030504040204" pitchFamily="34" charset="0"/>
                <a:cs typeface="Verdana" panose="020B0604030504040204" pitchFamily="34" charset="0"/>
              </a:rPr>
              <a:t> Swiss francs [</a:t>
            </a:r>
            <a:r>
              <a:rPr lang="en-GB" sz="1800" i="1" dirty="0">
                <a:effectLst/>
                <a:latin typeface="Verdana" panose="020B0604030504040204" pitchFamily="34" charset="0"/>
                <a:ea typeface="Verdana" panose="020B0604030504040204" pitchFamily="34" charset="0"/>
                <a:cs typeface="Verdana" panose="020B0604030504040204" pitchFamily="34" charset="0"/>
              </a:rPr>
              <a:t>to be decided by Congress</a:t>
            </a:r>
            <a:r>
              <a:rPr lang="en-GB" sz="1800" dirty="0">
                <a:effectLst/>
                <a:latin typeface="Verdana" panose="020B0604030504040204" pitchFamily="34" charset="0"/>
                <a:ea typeface="Verdana" panose="020B0604030504040204" pitchFamily="34" charset="0"/>
                <a:cs typeface="Verdana" panose="020B0604030504040204" pitchFamily="34" charset="0"/>
              </a:rPr>
              <a:t>] to be funded through assessed contributions;</a:t>
            </a:r>
            <a:endParaRPr lang="en-US" sz="1800" dirty="0">
              <a:effectLst/>
              <a:latin typeface="Verdana" panose="020B0604030504040204" pitchFamily="34" charset="0"/>
              <a:ea typeface="Verdana" panose="020B0604030504040204" pitchFamily="34" charset="0"/>
              <a:cs typeface="Verdana" panose="020B0604030504040204" pitchFamily="34" charset="0"/>
            </a:endParaRPr>
          </a:p>
          <a:p>
            <a:pPr>
              <a:lnSpc>
                <a:spcPct val="120000"/>
              </a:lnSpc>
              <a:spcBef>
                <a:spcPts val="1200"/>
              </a:spcBef>
              <a:spcAft>
                <a:spcPts val="0"/>
              </a:spcAft>
            </a:pPr>
            <a:r>
              <a:rPr lang="en-GB" sz="1800" dirty="0">
                <a:effectLst/>
                <a:latin typeface="Verdana" panose="020B0604030504040204" pitchFamily="34" charset="0"/>
                <a:ea typeface="Verdana" panose="020B0604030504040204" pitchFamily="34" charset="0"/>
                <a:cs typeface="Verdana" panose="020B0604030504040204" pitchFamily="34" charset="0"/>
              </a:rPr>
              <a:t>(2)	To distribute the regular budget resources by appropriation part as provided in the </a:t>
            </a:r>
            <a:r>
              <a:rPr lang="en-GB" sz="1800" u="none" strike="noStrike" dirty="0">
                <a:solidFill>
                  <a:srgbClr val="0000FF"/>
                </a:solidFill>
                <a:effectLst/>
                <a:latin typeface="Verdana" panose="020B0604030504040204" pitchFamily="34" charset="0"/>
                <a:ea typeface="SimSun" panose="02010600030101010101" pitchFamily="2" charset="-122"/>
                <a:cs typeface="Verdana" panose="020B0604030504040204" pitchFamily="34" charset="0"/>
                <a:hlinkClick r:id="rId2"/>
              </a:rPr>
              <a:t>annex</a:t>
            </a:r>
            <a:r>
              <a:rPr lang="en-GB" sz="18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2"/>
              </a:rPr>
              <a:t> </a:t>
            </a:r>
            <a:r>
              <a:rPr lang="en-GB" sz="1800" dirty="0">
                <a:effectLst/>
                <a:latin typeface="Verdana" panose="020B0604030504040204" pitchFamily="34" charset="0"/>
                <a:ea typeface="Verdana" panose="020B0604030504040204" pitchFamily="34" charset="0"/>
                <a:cs typeface="Verdana" panose="020B0604030504040204" pitchFamily="34" charset="0"/>
              </a:rPr>
              <a:t>to this resolution;</a:t>
            </a:r>
            <a:endParaRPr lang="en-US" sz="1800" dirty="0">
              <a:effectLst/>
              <a:latin typeface="Verdana" panose="020B0604030504040204" pitchFamily="34" charset="0"/>
              <a:ea typeface="Verdana" panose="020B0604030504040204" pitchFamily="34" charset="0"/>
              <a:cs typeface="Verdana" panose="020B0604030504040204" pitchFamily="34" charset="0"/>
            </a:endParaRPr>
          </a:p>
          <a:p>
            <a:pPr>
              <a:lnSpc>
                <a:spcPct val="120000"/>
              </a:lnSpc>
              <a:spcBef>
                <a:spcPts val="1200"/>
              </a:spcBef>
              <a:spcAft>
                <a:spcPts val="0"/>
              </a:spcAf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(3)	To approve the biennial appropriations for 2024–2025 and for 2026–2027 within these limits;</a:t>
            </a:r>
            <a:endParaRPr lang="en-US" sz="1800" dirty="0">
              <a:effectLst/>
              <a:latin typeface="Verdana" panose="020B0604030504040204" pitchFamily="34" charset="0"/>
              <a:ea typeface="Verdana" panose="020B0604030504040204" pitchFamily="34" charset="0"/>
              <a:cs typeface="Verdana" panose="020B0604030504040204" pitchFamily="34" charset="0"/>
            </a:endParaRPr>
          </a:p>
          <a:p>
            <a:pPr>
              <a:lnSpc>
                <a:spcPct val="120000"/>
              </a:lnSpc>
              <a:spcBef>
                <a:spcPts val="1200"/>
              </a:spcBef>
              <a:spcAft>
                <a:spcPts val="0"/>
              </a:spcAft>
            </a:pPr>
            <a:r>
              <a:rPr lang="en-GB" sz="1800" b="1" dirty="0">
                <a:effectLst/>
                <a:latin typeface="Verdana" panose="020B0604030504040204" pitchFamily="34" charset="0"/>
                <a:ea typeface="MS Mincho" panose="02020609040205080304" pitchFamily="49" charset="-128"/>
                <a:cs typeface="Verdana" panose="020B0604030504040204" pitchFamily="34" charset="0"/>
              </a:rPr>
              <a:t>Further authorizes </a:t>
            </a:r>
            <a:r>
              <a:rPr lang="en-GB" sz="1800" dirty="0">
                <a:effectLst/>
                <a:latin typeface="Verdana" panose="020B0604030504040204" pitchFamily="34" charset="0"/>
                <a:ea typeface="MS Mincho" panose="02020609040205080304" pitchFamily="49" charset="-128"/>
                <a:cs typeface="Verdana" panose="020B0604030504040204" pitchFamily="34" charset="0"/>
              </a:rPr>
              <a:t>the Executive Council to incur other expenditure from voluntary resources contributing to enhanced implementation of programme activities in line with the Strategic Plan, including co-sponsored programmes and initiatives; </a:t>
            </a:r>
            <a:endParaRPr lang="en-US" sz="1800" dirty="0">
              <a:effectLst/>
              <a:latin typeface="Verdana" panose="020B0604030504040204" pitchFamily="34" charset="0"/>
              <a:ea typeface="Verdana" panose="020B0604030504040204" pitchFamily="34" charset="0"/>
              <a:cs typeface="Verdana" panose="020B0604030504040204" pitchFamily="34" charset="0"/>
            </a:endParaRPr>
          </a:p>
          <a:p>
            <a:pPr algn="l">
              <a:lnSpc>
                <a:spcPct val="120000"/>
              </a:lnSpc>
              <a:spcBef>
                <a:spcPts val="1200"/>
              </a:spcBef>
              <a:spcAft>
                <a:spcPts val="0"/>
              </a:spcAft>
              <a:tabLst>
                <a:tab pos="457200" algn="l"/>
              </a:tabLst>
            </a:pPr>
            <a:r>
              <a:rPr lang="en-US" sz="1800" b="1" dirty="0">
                <a:solidFill>
                  <a:srgbClr val="000000"/>
                </a:solidFill>
                <a:effectLst/>
                <a:latin typeface="Verdana-Bold"/>
                <a:ea typeface="MS Mincho" panose="02020609040205080304" pitchFamily="49" charset="-128"/>
                <a:cs typeface="Verdana-Bold"/>
              </a:rPr>
              <a:t>Requests </a:t>
            </a:r>
            <a:r>
              <a:rPr lang="en-US" sz="1800" dirty="0">
                <a:solidFill>
                  <a:srgbClr val="000000"/>
                </a:solidFill>
                <a:effectLst/>
                <a:latin typeface="Verdana" panose="020B0604030504040204" pitchFamily="34" charset="0"/>
                <a:ea typeface="MS Mincho" panose="02020609040205080304" pitchFamily="49" charset="-128"/>
                <a:cs typeface="Verdana" panose="020B0604030504040204" pitchFamily="34" charset="0"/>
              </a:rPr>
              <a:t>the Secretary-General to monitor the implementation of the Operating Plan at both the outcome and output levels, in accordance with the WMO monitoring and evaluation system, in particular in relation to the use of budgetary resources;</a:t>
            </a:r>
            <a:endParaRPr lang="en-US" sz="1800" dirty="0">
              <a:effectLst/>
              <a:latin typeface="Verdana" panose="020B0604030504040204" pitchFamily="34" charset="0"/>
              <a:ea typeface="Arial" panose="020B0604020202020204" pitchFamily="34" charset="0"/>
              <a:cs typeface="Arial" panose="020B0604020202020204" pitchFamily="34" charset="0"/>
            </a:endParaRPr>
          </a:p>
          <a:p>
            <a:pPr>
              <a:lnSpc>
                <a:spcPct val="120000"/>
              </a:lnSpc>
              <a:spcAft>
                <a:spcPts val="0"/>
              </a:spcAft>
            </a:pPr>
            <a:r>
              <a:rPr lang="en-GB" sz="1800" b="1" dirty="0">
                <a:effectLst/>
                <a:latin typeface="Verdana" panose="020B0604030504040204" pitchFamily="34" charset="0"/>
                <a:ea typeface="Arial" panose="020B0604020202020204" pitchFamily="34" charset="0"/>
                <a:cs typeface="Arial" panose="020B0604020202020204" pitchFamily="34" charset="0"/>
              </a:rPr>
              <a:t>Invites</a:t>
            </a:r>
            <a:r>
              <a:rPr lang="en-GB" sz="1800" dirty="0">
                <a:effectLst/>
                <a:latin typeface="Verdana" panose="020B0604030504040204" pitchFamily="34" charset="0"/>
                <a:ea typeface="Arial" panose="020B0604020202020204" pitchFamily="34" charset="0"/>
                <a:cs typeface="Arial" panose="020B0604020202020204" pitchFamily="34" charset="0"/>
              </a:rPr>
              <a:t> Members to consider contributing voluntary resources to accelerate, expand and/or scale up the implementation of the Long-term Goals and Strategic Objectives of the Strategic Plan for 2024–2027.</a:t>
            </a:r>
            <a:endParaRPr lang="en-US" sz="1800" dirty="0">
              <a:latin typeface="Segoe UI"/>
              <a:cs typeface="Segoe UI"/>
            </a:endParaRPr>
          </a:p>
          <a:p>
            <a:pPr marL="457200" lvl="1" indent="0">
              <a:lnSpc>
                <a:spcPct val="100000"/>
              </a:lnSpc>
              <a:spcAft>
                <a:spcPts val="0"/>
              </a:spcAft>
              <a:buNone/>
            </a:pPr>
            <a:endParaRPr lang="en-US" sz="1900" dirty="0">
              <a:latin typeface="Segoe UI"/>
              <a:cs typeface="Segoe UI"/>
            </a:endParaRPr>
          </a:p>
          <a:p>
            <a:pPr>
              <a:lnSpc>
                <a:spcPct val="100000"/>
              </a:lnSpc>
              <a:spcBef>
                <a:spcPts val="600"/>
              </a:spcBef>
              <a:spcAft>
                <a:spcPts val="600"/>
              </a:spcAft>
            </a:pPr>
            <a:endParaRPr lang="en-US" sz="1900" b="1"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0F52E7AE-F420-4D7B-D46D-74D295F8712B}"/>
              </a:ext>
            </a:extLst>
          </p:cNvPr>
          <p:cNvSpPr>
            <a:spLocks noGrp="1"/>
          </p:cNvSpPr>
          <p:nvPr>
            <p:ph type="sldNum" sz="quarter" idx="4"/>
          </p:nvPr>
        </p:nvSpPr>
        <p:spPr/>
        <p:txBody>
          <a:bodyPr/>
          <a:lstStyle/>
          <a:p>
            <a:fld id="{9860EDB8-5305-433F-BE41-D7A86D811DB3}" type="slidenum">
              <a:rPr lang="en-US" smtClean="0"/>
              <a:pPr/>
              <a:t>22</a:t>
            </a:fld>
            <a:endParaRPr lang="en-US" dirty="0"/>
          </a:p>
        </p:txBody>
      </p:sp>
    </p:spTree>
    <p:extLst>
      <p:ext uri="{BB962C8B-B14F-4D97-AF65-F5344CB8AC3E}">
        <p14:creationId xmlns:p14="http://schemas.microsoft.com/office/powerpoint/2010/main" val="10993977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FINAC Report and EC Comments</a:t>
            </a: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0"/>
              </a:spcAft>
            </a:pPr>
            <a:r>
              <a:rPr lang="en-US" sz="1900" dirty="0">
                <a:cs typeface="Segoe UI"/>
              </a:rPr>
              <a:t>SG’s Proposal was considered by FINAC as not affordable</a:t>
            </a:r>
            <a:endParaRPr lang="en-US" sz="1900" dirty="0">
              <a:latin typeface="Segoe UI"/>
              <a:cs typeface="Segoe UI"/>
            </a:endParaRPr>
          </a:p>
          <a:p>
            <a:pPr>
              <a:lnSpc>
                <a:spcPct val="100000"/>
              </a:lnSpc>
              <a:spcBef>
                <a:spcPts val="600"/>
              </a:spcBef>
              <a:spcAft>
                <a:spcPts val="600"/>
              </a:spcAft>
            </a:pPr>
            <a:r>
              <a:rPr lang="en-US" sz="1900" dirty="0">
                <a:solidFill>
                  <a:prstClr val="black">
                    <a:lumMod val="75000"/>
                    <a:lumOff val="25000"/>
                  </a:prstClr>
                </a:solidFill>
                <a:latin typeface="Segoe UI" panose="020B0502040204020203" pitchFamily="34" charset="0"/>
                <a:cs typeface="Segoe UI" panose="020B0502040204020203" pitchFamily="34" charset="0"/>
              </a:rPr>
              <a:t>Requested certain analyses (to be provided during Budget Committee/EC-76):</a:t>
            </a:r>
          </a:p>
          <a:p>
            <a:pPr lvl="1">
              <a:lnSpc>
                <a:spcPct val="100000"/>
              </a:lnSpc>
              <a:spcBef>
                <a:spcPts val="600"/>
              </a:spcBef>
              <a:spcAft>
                <a:spcPts val="600"/>
              </a:spcAft>
            </a:pPr>
            <a:r>
              <a:rPr lang="en-US" sz="1900" dirty="0">
                <a:solidFill>
                  <a:prstClr val="black">
                    <a:lumMod val="75000"/>
                    <a:lumOff val="25000"/>
                  </a:prstClr>
                </a:solidFill>
                <a:latin typeface="Segoe UI" panose="020B0502040204020203" pitchFamily="34" charset="0"/>
                <a:cs typeface="Segoe UI" panose="020B0502040204020203" pitchFamily="34" charset="0"/>
              </a:rPr>
              <a:t>Information by object of expenditure for the five major key deliverables funded in the SG’s Proposal</a:t>
            </a:r>
          </a:p>
          <a:p>
            <a:pPr lvl="1">
              <a:lnSpc>
                <a:spcPct val="100000"/>
              </a:lnSpc>
              <a:spcBef>
                <a:spcPts val="600"/>
              </a:spcBef>
              <a:spcAft>
                <a:spcPts val="600"/>
              </a:spcAft>
            </a:pPr>
            <a:r>
              <a:rPr lang="en-US" sz="1900" dirty="0">
                <a:solidFill>
                  <a:prstClr val="black">
                    <a:lumMod val="75000"/>
                    <a:lumOff val="25000"/>
                  </a:prstClr>
                </a:solidFill>
                <a:latin typeface="Segoe UI" panose="020B0502040204020203" pitchFamily="34" charset="0"/>
                <a:cs typeface="Segoe UI" panose="020B0502040204020203" pitchFamily="34" charset="0"/>
              </a:rPr>
              <a:t>Financial Implications of programmatic prioritization made based upon the Operating Plan</a:t>
            </a:r>
          </a:p>
          <a:p>
            <a:pPr lvl="1">
              <a:lnSpc>
                <a:spcPct val="100000"/>
              </a:lnSpc>
              <a:spcBef>
                <a:spcPts val="600"/>
              </a:spcBef>
              <a:spcAft>
                <a:spcPts val="600"/>
              </a:spcAft>
            </a:pPr>
            <a:r>
              <a:rPr lang="en-US" sz="1900" dirty="0">
                <a:solidFill>
                  <a:prstClr val="black">
                    <a:lumMod val="75000"/>
                    <a:lumOff val="25000"/>
                  </a:prstClr>
                </a:solidFill>
                <a:latin typeface="Segoe UI" panose="020B0502040204020203" pitchFamily="34" charset="0"/>
                <a:cs typeface="Segoe UI" panose="020B0502040204020203" pitchFamily="34" charset="0"/>
              </a:rPr>
              <a:t>Evolution of travel costs with particular emphasis on WMO Secretariat travel and </a:t>
            </a:r>
          </a:p>
          <a:p>
            <a:pPr lvl="1">
              <a:lnSpc>
                <a:spcPct val="100000"/>
              </a:lnSpc>
              <a:spcBef>
                <a:spcPts val="600"/>
              </a:spcBef>
              <a:spcAft>
                <a:spcPts val="600"/>
              </a:spcAft>
            </a:pPr>
            <a:r>
              <a:rPr lang="en-US" sz="1900" dirty="0">
                <a:solidFill>
                  <a:prstClr val="black">
                    <a:lumMod val="75000"/>
                    <a:lumOff val="25000"/>
                  </a:prstClr>
                </a:solidFill>
                <a:latin typeface="Segoe UI" panose="020B0502040204020203" pitchFamily="34" charset="0"/>
                <a:cs typeface="Segoe UI" panose="020B0502040204020203" pitchFamily="34" charset="0"/>
              </a:rPr>
              <a:t>Evolution of short-term staff and consultant costs</a:t>
            </a:r>
          </a:p>
          <a:p>
            <a:pPr>
              <a:lnSpc>
                <a:spcPct val="100000"/>
              </a:lnSpc>
              <a:spcBef>
                <a:spcPts val="600"/>
              </a:spcBef>
              <a:spcAft>
                <a:spcPts val="600"/>
              </a:spcAft>
            </a:pPr>
            <a:r>
              <a:rPr lang="en-US" sz="1900" dirty="0">
                <a:solidFill>
                  <a:prstClr val="black">
                    <a:lumMod val="75000"/>
                    <a:lumOff val="25000"/>
                  </a:prstClr>
                </a:solidFill>
                <a:latin typeface="Segoe UI" panose="020B0502040204020203" pitchFamily="34" charset="0"/>
                <a:cs typeface="Segoe UI" panose="020B0502040204020203" pitchFamily="34" charset="0"/>
              </a:rPr>
              <a:t>Adjust Operating Plan to identify (to be provided after EC-76):</a:t>
            </a:r>
          </a:p>
          <a:p>
            <a:pPr lvl="1">
              <a:lnSpc>
                <a:spcPct val="100000"/>
              </a:lnSpc>
              <a:spcBef>
                <a:spcPts val="600"/>
              </a:spcBef>
              <a:spcAft>
                <a:spcPts val="600"/>
              </a:spcAft>
            </a:pPr>
            <a:r>
              <a:rPr lang="en-US" sz="1900" dirty="0">
                <a:solidFill>
                  <a:prstClr val="black">
                    <a:lumMod val="75000"/>
                    <a:lumOff val="25000"/>
                  </a:prstClr>
                </a:solidFill>
                <a:latin typeface="Segoe UI" panose="020B0502040204020203" pitchFamily="34" charset="0"/>
                <a:cs typeface="Segoe UI" panose="020B0502040204020203" pitchFamily="34" charset="0"/>
              </a:rPr>
              <a:t>Milestones that could be delivered under ZNG scenario</a:t>
            </a:r>
          </a:p>
          <a:p>
            <a:pPr lvl="1">
              <a:lnSpc>
                <a:spcPct val="100000"/>
              </a:lnSpc>
              <a:spcBef>
                <a:spcPts val="600"/>
              </a:spcBef>
              <a:spcAft>
                <a:spcPts val="600"/>
              </a:spcAft>
            </a:pPr>
            <a:r>
              <a:rPr lang="en-US" sz="1900" dirty="0">
                <a:solidFill>
                  <a:prstClr val="black">
                    <a:lumMod val="75000"/>
                    <a:lumOff val="25000"/>
                  </a:prstClr>
                </a:solidFill>
                <a:latin typeface="Segoe UI" panose="020B0502040204020203" pitchFamily="34" charset="0"/>
                <a:cs typeface="Segoe UI" panose="020B0502040204020203" pitchFamily="34" charset="0"/>
              </a:rPr>
              <a:t>Discussion of what else could be delivered at the level of SG’s Funding or other scenarios</a:t>
            </a:r>
          </a:p>
        </p:txBody>
      </p:sp>
      <p:sp>
        <p:nvSpPr>
          <p:cNvPr id="2" name="Slide Number Placeholder 1">
            <a:extLst>
              <a:ext uri="{FF2B5EF4-FFF2-40B4-BE49-F238E27FC236}">
                <a16:creationId xmlns:a16="http://schemas.microsoft.com/office/drawing/2014/main" id="{D5493A10-C54E-3C4E-B2A9-9EBA7CD861ED}"/>
              </a:ext>
            </a:extLst>
          </p:cNvPr>
          <p:cNvSpPr>
            <a:spLocks noGrp="1"/>
          </p:cNvSpPr>
          <p:nvPr>
            <p:ph type="sldNum" sz="quarter" idx="4"/>
          </p:nvPr>
        </p:nvSpPr>
        <p:spPr/>
        <p:txBody>
          <a:bodyPr/>
          <a:lstStyle/>
          <a:p>
            <a:fld id="{9860EDB8-5305-433F-BE41-D7A86D811DB3}" type="slidenum">
              <a:rPr lang="en-US" smtClean="0"/>
              <a:pPr/>
              <a:t>3</a:t>
            </a:fld>
            <a:endParaRPr lang="en-US" dirty="0"/>
          </a:p>
        </p:txBody>
      </p:sp>
    </p:spTree>
    <p:extLst>
      <p:ext uri="{BB962C8B-B14F-4D97-AF65-F5344CB8AC3E}">
        <p14:creationId xmlns:p14="http://schemas.microsoft.com/office/powerpoint/2010/main" val="20981933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733B45AB-1B9B-830C-0ABE-4114A1D03FCB}"/>
              </a:ext>
            </a:extLst>
          </p:cNvPr>
          <p:cNvPicPr>
            <a:picLocks noChangeAspect="1"/>
          </p:cNvPicPr>
          <p:nvPr/>
        </p:nvPicPr>
        <p:blipFill>
          <a:blip r:embed="rId2"/>
          <a:stretch>
            <a:fillRect/>
          </a:stretch>
        </p:blipFill>
        <p:spPr>
          <a:xfrm>
            <a:off x="604110" y="1577128"/>
            <a:ext cx="2979715" cy="4181533"/>
          </a:xfrm>
          <a:prstGeom prst="rect">
            <a:avLst/>
          </a:prstGeom>
        </p:spPr>
      </p:pic>
      <p:pic>
        <p:nvPicPr>
          <p:cNvPr id="6" name="Picture 5">
            <a:extLst>
              <a:ext uri="{FF2B5EF4-FFF2-40B4-BE49-F238E27FC236}">
                <a16:creationId xmlns:a16="http://schemas.microsoft.com/office/drawing/2014/main" id="{7701E2F2-3C6B-33BB-371D-67DE16372189}"/>
              </a:ext>
            </a:extLst>
          </p:cNvPr>
          <p:cNvPicPr>
            <a:picLocks noChangeAspect="1"/>
          </p:cNvPicPr>
          <p:nvPr/>
        </p:nvPicPr>
        <p:blipFill>
          <a:blip r:embed="rId3"/>
          <a:stretch>
            <a:fillRect/>
          </a:stretch>
        </p:blipFill>
        <p:spPr>
          <a:xfrm>
            <a:off x="4611109" y="1565644"/>
            <a:ext cx="2969782" cy="4181533"/>
          </a:xfrm>
          <a:prstGeom prst="rect">
            <a:avLst/>
          </a:prstGeom>
        </p:spPr>
      </p:pic>
      <p:pic>
        <p:nvPicPr>
          <p:cNvPr id="5" name="Picture 4">
            <a:extLst>
              <a:ext uri="{FF2B5EF4-FFF2-40B4-BE49-F238E27FC236}">
                <a16:creationId xmlns:a16="http://schemas.microsoft.com/office/drawing/2014/main" id="{F52ED052-97C5-EF3A-1352-0651AB11B77A}"/>
              </a:ext>
            </a:extLst>
          </p:cNvPr>
          <p:cNvPicPr>
            <a:picLocks noChangeAspect="1"/>
          </p:cNvPicPr>
          <p:nvPr/>
        </p:nvPicPr>
        <p:blipFill>
          <a:blip r:embed="rId4"/>
          <a:stretch>
            <a:fillRect/>
          </a:stretch>
        </p:blipFill>
        <p:spPr>
          <a:xfrm>
            <a:off x="8666694" y="1577128"/>
            <a:ext cx="2962649" cy="4170049"/>
          </a:xfrm>
          <a:prstGeom prst="rect">
            <a:avLst/>
          </a:prstGeom>
        </p:spPr>
      </p:pic>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Alignment with the Strategic and Operating Plan</a:t>
            </a:r>
          </a:p>
        </p:txBody>
      </p:sp>
      <p:sp>
        <p:nvSpPr>
          <p:cNvPr id="38" name="Content Placeholder 17"/>
          <p:cNvSpPr txBox="1">
            <a:spLocks/>
          </p:cNvSpPr>
          <p:nvPr/>
        </p:nvSpPr>
        <p:spPr>
          <a:xfrm>
            <a:off x="541609" y="1524708"/>
            <a:ext cx="10073381" cy="488523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spcAft>
                <a:spcPts val="0"/>
              </a:spcAft>
              <a:buNone/>
              <a:defRPr/>
            </a:pPr>
            <a:endParaRPr lang="en-US" sz="1700" dirty="0">
              <a:latin typeface="Segoe UI" panose="020B0502040204020203" pitchFamily="34" charset="0"/>
              <a:cs typeface="Segoe UI" panose="020B0502040204020203" pitchFamily="34" charset="0"/>
            </a:endParaRPr>
          </a:p>
        </p:txBody>
      </p:sp>
      <p:sp>
        <p:nvSpPr>
          <p:cNvPr id="2" name="Content Placeholder 17">
            <a:extLst>
              <a:ext uri="{FF2B5EF4-FFF2-40B4-BE49-F238E27FC236}">
                <a16:creationId xmlns:a16="http://schemas.microsoft.com/office/drawing/2014/main" id="{E9BCE2AC-4A8F-19C6-BFCF-65AE81A06844}"/>
              </a:ext>
            </a:extLst>
          </p:cNvPr>
          <p:cNvSpPr txBox="1">
            <a:spLocks/>
          </p:cNvSpPr>
          <p:nvPr/>
        </p:nvSpPr>
        <p:spPr>
          <a:xfrm>
            <a:off x="694009" y="1677108"/>
            <a:ext cx="10073381" cy="488523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spcAft>
                <a:spcPts val="0"/>
              </a:spcAft>
              <a:buNone/>
              <a:defRPr/>
            </a:pPr>
            <a:endParaRPr lang="en-US" sz="1800" dirty="0">
              <a:latin typeface="Segoe UI" panose="020B0502040204020203" pitchFamily="34" charset="0"/>
              <a:cs typeface="Segoe UI" panose="020B0502040204020203" pitchFamily="34" charset="0"/>
            </a:endParaRPr>
          </a:p>
          <a:p>
            <a:pPr marL="0" indent="0">
              <a:lnSpc>
                <a:spcPct val="100000"/>
              </a:lnSpc>
              <a:spcBef>
                <a:spcPts val="1200"/>
              </a:spcBef>
              <a:spcAft>
                <a:spcPts val="0"/>
              </a:spcAft>
              <a:buNone/>
              <a:defRPr/>
            </a:pPr>
            <a:endParaRPr lang="en-US" sz="1700" dirty="0">
              <a:latin typeface="Segoe UI" panose="020B0502040204020203" pitchFamily="34" charset="0"/>
              <a:cs typeface="Segoe UI" panose="020B0502040204020203" pitchFamily="34" charset="0"/>
            </a:endParaRPr>
          </a:p>
          <a:p>
            <a:pPr marL="0" indent="0">
              <a:lnSpc>
                <a:spcPct val="100000"/>
              </a:lnSpc>
              <a:spcBef>
                <a:spcPts val="1200"/>
              </a:spcBef>
              <a:spcAft>
                <a:spcPts val="0"/>
              </a:spcAft>
              <a:buNone/>
              <a:defRPr/>
            </a:pPr>
            <a:r>
              <a:rPr lang="en-US" sz="1700" dirty="0">
                <a:latin typeface="Segoe UI" panose="020B0502040204020203" pitchFamily="34" charset="0"/>
                <a:cs typeface="Segoe UI" panose="020B0502040204020203" pitchFamily="34" charset="0"/>
              </a:rPr>
              <a:t> </a:t>
            </a:r>
          </a:p>
        </p:txBody>
      </p:sp>
      <p:graphicFrame>
        <p:nvGraphicFramePr>
          <p:cNvPr id="3" name="Diagram 2">
            <a:extLst>
              <a:ext uri="{FF2B5EF4-FFF2-40B4-BE49-F238E27FC236}">
                <a16:creationId xmlns:a16="http://schemas.microsoft.com/office/drawing/2014/main" id="{F1DD9E2D-C72F-B4C7-02A4-55CD6AE4AB02}"/>
              </a:ext>
            </a:extLst>
          </p:cNvPr>
          <p:cNvGraphicFramePr/>
          <p:nvPr/>
        </p:nvGraphicFramePr>
        <p:xfrm>
          <a:off x="2032000" y="4949505"/>
          <a:ext cx="8128000" cy="149083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Slide Number Placeholder 3">
            <a:extLst>
              <a:ext uri="{FF2B5EF4-FFF2-40B4-BE49-F238E27FC236}">
                <a16:creationId xmlns:a16="http://schemas.microsoft.com/office/drawing/2014/main" id="{F0FA57E7-7626-A1BC-3A73-4A953DD80CE0}"/>
              </a:ext>
            </a:extLst>
          </p:cNvPr>
          <p:cNvSpPr>
            <a:spLocks noGrp="1"/>
          </p:cNvSpPr>
          <p:nvPr>
            <p:ph type="sldNum" sz="quarter" idx="4"/>
          </p:nvPr>
        </p:nvSpPr>
        <p:spPr/>
        <p:txBody>
          <a:bodyPr/>
          <a:lstStyle/>
          <a:p>
            <a:fld id="{9860EDB8-5305-433F-BE41-D7A86D811DB3}" type="slidenum">
              <a:rPr lang="en-US" smtClean="0"/>
              <a:pPr/>
              <a:t>4</a:t>
            </a:fld>
            <a:endParaRPr lang="en-US" dirty="0"/>
          </a:p>
        </p:txBody>
      </p:sp>
    </p:spTree>
    <p:extLst>
      <p:ext uri="{BB962C8B-B14F-4D97-AF65-F5344CB8AC3E}">
        <p14:creationId xmlns:p14="http://schemas.microsoft.com/office/powerpoint/2010/main" val="35653913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Financial implications of programmatic prioritization</a:t>
            </a:r>
          </a:p>
        </p:txBody>
      </p:sp>
      <p:pic>
        <p:nvPicPr>
          <p:cNvPr id="9" name="Picture 8">
            <a:extLst>
              <a:ext uri="{FF2B5EF4-FFF2-40B4-BE49-F238E27FC236}">
                <a16:creationId xmlns:a16="http://schemas.microsoft.com/office/drawing/2014/main" id="{FB96A74B-AF85-D40C-CC57-50D63E6135DC}"/>
              </a:ext>
            </a:extLst>
          </p:cNvPr>
          <p:cNvPicPr>
            <a:picLocks noChangeAspect="1"/>
          </p:cNvPicPr>
          <p:nvPr/>
        </p:nvPicPr>
        <p:blipFill>
          <a:blip r:embed="rId2"/>
          <a:stretch>
            <a:fillRect/>
          </a:stretch>
        </p:blipFill>
        <p:spPr>
          <a:xfrm>
            <a:off x="1062825" y="1323851"/>
            <a:ext cx="10066351" cy="5337351"/>
          </a:xfrm>
          <a:prstGeom prst="rect">
            <a:avLst/>
          </a:prstGeom>
        </p:spPr>
      </p:pic>
      <p:sp>
        <p:nvSpPr>
          <p:cNvPr id="2" name="Slide Number Placeholder 1">
            <a:extLst>
              <a:ext uri="{FF2B5EF4-FFF2-40B4-BE49-F238E27FC236}">
                <a16:creationId xmlns:a16="http://schemas.microsoft.com/office/drawing/2014/main" id="{385AF7F5-0112-1A60-5143-C130A05E67B0}"/>
              </a:ext>
            </a:extLst>
          </p:cNvPr>
          <p:cNvSpPr>
            <a:spLocks noGrp="1"/>
          </p:cNvSpPr>
          <p:nvPr>
            <p:ph type="sldNum" sz="quarter" idx="4"/>
          </p:nvPr>
        </p:nvSpPr>
        <p:spPr/>
        <p:txBody>
          <a:bodyPr/>
          <a:lstStyle/>
          <a:p>
            <a:fld id="{9860EDB8-5305-433F-BE41-D7A86D811DB3}" type="slidenum">
              <a:rPr lang="en-US" smtClean="0"/>
              <a:pPr/>
              <a:t>5</a:t>
            </a:fld>
            <a:endParaRPr lang="en-US" dirty="0"/>
          </a:p>
        </p:txBody>
      </p:sp>
    </p:spTree>
    <p:extLst>
      <p:ext uri="{BB962C8B-B14F-4D97-AF65-F5344CB8AC3E}">
        <p14:creationId xmlns:p14="http://schemas.microsoft.com/office/powerpoint/2010/main" val="14322347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8570542" cy="640080"/>
          </a:xfrm>
        </p:spPr>
        <p:txBody>
          <a:bodyPr>
            <a:noAutofit/>
          </a:bodyPr>
          <a:lstStyle/>
          <a:p>
            <a:r>
              <a:rPr lang="en-US" dirty="0">
                <a:latin typeface="Segoe UI" panose="020B0502040204020203" pitchFamily="34" charset="0"/>
                <a:cs typeface="Segoe UI" panose="020B0502040204020203" pitchFamily="34" charset="0"/>
              </a:rPr>
              <a:t>Financial implications of programmatic prioritization</a:t>
            </a:r>
          </a:p>
        </p:txBody>
      </p:sp>
      <p:pic>
        <p:nvPicPr>
          <p:cNvPr id="3" name="Picture 2">
            <a:extLst>
              <a:ext uri="{FF2B5EF4-FFF2-40B4-BE49-F238E27FC236}">
                <a16:creationId xmlns:a16="http://schemas.microsoft.com/office/drawing/2014/main" id="{1C88BF95-D3B6-AFF9-A96C-C5A893B34490}"/>
              </a:ext>
            </a:extLst>
          </p:cNvPr>
          <p:cNvPicPr>
            <a:picLocks noChangeAspect="1"/>
          </p:cNvPicPr>
          <p:nvPr/>
        </p:nvPicPr>
        <p:blipFill>
          <a:blip r:embed="rId2"/>
          <a:stretch>
            <a:fillRect/>
          </a:stretch>
        </p:blipFill>
        <p:spPr>
          <a:xfrm>
            <a:off x="677809" y="2393343"/>
            <a:ext cx="10836383" cy="2367481"/>
          </a:xfrm>
          <a:prstGeom prst="rect">
            <a:avLst/>
          </a:prstGeom>
        </p:spPr>
      </p:pic>
      <p:sp>
        <p:nvSpPr>
          <p:cNvPr id="2" name="Slide Number Placeholder 1">
            <a:extLst>
              <a:ext uri="{FF2B5EF4-FFF2-40B4-BE49-F238E27FC236}">
                <a16:creationId xmlns:a16="http://schemas.microsoft.com/office/drawing/2014/main" id="{57D065A5-A6A4-ACC1-E171-04A9564405F7}"/>
              </a:ext>
            </a:extLst>
          </p:cNvPr>
          <p:cNvSpPr>
            <a:spLocks noGrp="1"/>
          </p:cNvSpPr>
          <p:nvPr>
            <p:ph type="sldNum" sz="quarter" idx="4"/>
          </p:nvPr>
        </p:nvSpPr>
        <p:spPr/>
        <p:txBody>
          <a:bodyPr/>
          <a:lstStyle/>
          <a:p>
            <a:fld id="{9860EDB8-5305-433F-BE41-D7A86D811DB3}" type="slidenum">
              <a:rPr lang="en-US" smtClean="0"/>
              <a:pPr/>
              <a:t>6</a:t>
            </a:fld>
            <a:endParaRPr lang="en-US" dirty="0"/>
          </a:p>
        </p:txBody>
      </p:sp>
    </p:spTree>
    <p:extLst>
      <p:ext uri="{BB962C8B-B14F-4D97-AF65-F5344CB8AC3E}">
        <p14:creationId xmlns:p14="http://schemas.microsoft.com/office/powerpoint/2010/main" val="183913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9137143" cy="640080"/>
          </a:xfrm>
        </p:spPr>
        <p:txBody>
          <a:bodyPr>
            <a:noAutofit/>
          </a:bodyPr>
          <a:lstStyle/>
          <a:p>
            <a:r>
              <a:rPr lang="en-US" dirty="0">
                <a:latin typeface="Segoe UI" panose="020B0502040204020203" pitchFamily="34" charset="0"/>
                <a:cs typeface="Segoe UI" panose="020B0502040204020203" pitchFamily="34" charset="0"/>
              </a:rPr>
              <a:t>Early Warning Services - </a:t>
            </a:r>
            <a:r>
              <a:rPr lang="en-US" sz="2800" dirty="0">
                <a:cs typeface="Segoe UI"/>
              </a:rPr>
              <a:t>Additional under SG’s Proposal</a:t>
            </a:r>
            <a:endParaRPr lang="en-US" dirty="0">
              <a:latin typeface="Segoe UI" panose="020B0502040204020203" pitchFamily="34" charset="0"/>
              <a:cs typeface="Segoe UI" panose="020B0502040204020203" pitchFamily="34" charset="0"/>
            </a:endParaRP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0"/>
              </a:spcAft>
            </a:pP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pic>
        <p:nvPicPr>
          <p:cNvPr id="2" name="Picture 1">
            <a:extLst>
              <a:ext uri="{FF2B5EF4-FFF2-40B4-BE49-F238E27FC236}">
                <a16:creationId xmlns:a16="http://schemas.microsoft.com/office/drawing/2014/main" id="{813B3594-A9E6-411D-7E8E-8D309A134C80}"/>
              </a:ext>
            </a:extLst>
          </p:cNvPr>
          <p:cNvPicPr>
            <a:picLocks noChangeAspect="1"/>
          </p:cNvPicPr>
          <p:nvPr/>
        </p:nvPicPr>
        <p:blipFill>
          <a:blip r:embed="rId2"/>
          <a:stretch>
            <a:fillRect/>
          </a:stretch>
        </p:blipFill>
        <p:spPr>
          <a:xfrm>
            <a:off x="3265831" y="1212969"/>
            <a:ext cx="5660338" cy="5392499"/>
          </a:xfrm>
          <a:prstGeom prst="rect">
            <a:avLst/>
          </a:prstGeom>
        </p:spPr>
      </p:pic>
      <p:sp>
        <p:nvSpPr>
          <p:cNvPr id="4" name="Slide Number Placeholder 3">
            <a:extLst>
              <a:ext uri="{FF2B5EF4-FFF2-40B4-BE49-F238E27FC236}">
                <a16:creationId xmlns:a16="http://schemas.microsoft.com/office/drawing/2014/main" id="{FA8837AD-0F83-8AEA-1ADA-B0A97D0A9C3A}"/>
              </a:ext>
            </a:extLst>
          </p:cNvPr>
          <p:cNvSpPr>
            <a:spLocks noGrp="1"/>
          </p:cNvSpPr>
          <p:nvPr>
            <p:ph type="sldNum" sz="quarter" idx="4"/>
          </p:nvPr>
        </p:nvSpPr>
        <p:spPr/>
        <p:txBody>
          <a:bodyPr/>
          <a:lstStyle/>
          <a:p>
            <a:fld id="{9860EDB8-5305-433F-BE41-D7A86D811DB3}" type="slidenum">
              <a:rPr lang="en-US" smtClean="0"/>
              <a:pPr/>
              <a:t>7</a:t>
            </a:fld>
            <a:endParaRPr lang="en-US" dirty="0"/>
          </a:p>
        </p:txBody>
      </p:sp>
    </p:spTree>
    <p:extLst>
      <p:ext uri="{BB962C8B-B14F-4D97-AF65-F5344CB8AC3E}">
        <p14:creationId xmlns:p14="http://schemas.microsoft.com/office/powerpoint/2010/main" val="18774911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9137143" cy="640080"/>
          </a:xfrm>
        </p:spPr>
        <p:txBody>
          <a:bodyPr>
            <a:noAutofit/>
          </a:bodyPr>
          <a:lstStyle/>
          <a:p>
            <a:r>
              <a:rPr lang="en-US" dirty="0">
                <a:latin typeface="Segoe UI" panose="020B0502040204020203" pitchFamily="34" charset="0"/>
                <a:cs typeface="Segoe UI" panose="020B0502040204020203" pitchFamily="34" charset="0"/>
              </a:rPr>
              <a:t>Early Warning Services - </a:t>
            </a:r>
            <a:r>
              <a:rPr lang="en-US" sz="2800" dirty="0">
                <a:cs typeface="Segoe UI"/>
              </a:rPr>
              <a:t>Delivered under ZNG</a:t>
            </a:r>
            <a:endParaRPr lang="en-US" dirty="0">
              <a:latin typeface="Segoe UI" panose="020B0502040204020203" pitchFamily="34" charset="0"/>
              <a:cs typeface="Segoe UI" panose="020B0502040204020203" pitchFamily="34" charset="0"/>
            </a:endParaRP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0"/>
              </a:spcAft>
              <a:buFont typeface="Wingdings" panose="05000000000000000000" pitchFamily="2" charset="2"/>
              <a:buChar char="Ø"/>
            </a:pPr>
            <a:r>
              <a:rPr lang="en-US" sz="1900" dirty="0">
                <a:cs typeface="Segoe UI"/>
              </a:rPr>
              <a:t>MHEWS guidance and Cataloging of Severe weather, water and climate in English</a:t>
            </a:r>
          </a:p>
          <a:p>
            <a:pPr>
              <a:lnSpc>
                <a:spcPct val="100000"/>
              </a:lnSpc>
              <a:spcAft>
                <a:spcPts val="0"/>
              </a:spcAft>
              <a:buFont typeface="Wingdings" panose="05000000000000000000" pitchFamily="2" charset="2"/>
              <a:buChar char="Ø"/>
            </a:pPr>
            <a:r>
              <a:rPr lang="en-US" sz="1900" dirty="0">
                <a:cs typeface="Segoe UI"/>
              </a:rPr>
              <a:t>Material developed for EWS available in English as base line </a:t>
            </a:r>
          </a:p>
          <a:p>
            <a:pPr lvl="1">
              <a:lnSpc>
                <a:spcPct val="100000"/>
              </a:lnSpc>
              <a:spcAft>
                <a:spcPts val="0"/>
              </a:spcAft>
              <a:buFont typeface="Wingdings" panose="05000000000000000000" pitchFamily="2" charset="2"/>
              <a:buChar char="Ø"/>
            </a:pPr>
            <a:r>
              <a:rPr lang="en-US" sz="1900" dirty="0">
                <a:cs typeface="Segoe UI"/>
              </a:rPr>
              <a:t>Guides, </a:t>
            </a:r>
          </a:p>
          <a:p>
            <a:pPr lvl="1">
              <a:lnSpc>
                <a:spcPct val="100000"/>
              </a:lnSpc>
              <a:spcAft>
                <a:spcPts val="0"/>
              </a:spcAft>
              <a:buFont typeface="Wingdings" panose="05000000000000000000" pitchFamily="2" charset="2"/>
              <a:buChar char="Ø"/>
            </a:pPr>
            <a:r>
              <a:rPr lang="en-US" sz="1900" dirty="0">
                <a:cs typeface="Segoe UI"/>
              </a:rPr>
              <a:t>Online IBF resources, </a:t>
            </a:r>
          </a:p>
          <a:p>
            <a:pPr lvl="1">
              <a:lnSpc>
                <a:spcPct val="100000"/>
              </a:lnSpc>
              <a:spcAft>
                <a:spcPts val="0"/>
              </a:spcAft>
              <a:buFont typeface="Wingdings" panose="05000000000000000000" pitchFamily="2" charset="2"/>
              <a:buChar char="Ø"/>
            </a:pPr>
            <a:r>
              <a:rPr lang="en-US" sz="1900" dirty="0">
                <a:cs typeface="Segoe UI"/>
              </a:rPr>
              <a:t>CAP helpdesk </a:t>
            </a:r>
          </a:p>
          <a:p>
            <a:pPr>
              <a:lnSpc>
                <a:spcPct val="100000"/>
              </a:lnSpc>
              <a:spcAft>
                <a:spcPts val="0"/>
              </a:spcAft>
              <a:buFont typeface="Wingdings" panose="05000000000000000000" pitchFamily="2" charset="2"/>
              <a:buChar char="Ø"/>
            </a:pPr>
            <a:r>
              <a:rPr lang="en-US" sz="1900" dirty="0">
                <a:cs typeface="Segoe UI"/>
              </a:rPr>
              <a:t>Expansion of WMO supportive frameworks with additional RSMCs or functionality: Multiple centers established with conservative hazard list   </a:t>
            </a:r>
          </a:p>
          <a:p>
            <a:pPr>
              <a:lnSpc>
                <a:spcPct val="100000"/>
              </a:lnSpc>
              <a:spcAft>
                <a:spcPts val="0"/>
              </a:spcAft>
              <a:buFont typeface="Wingdings" panose="05000000000000000000" pitchFamily="2" charset="2"/>
              <a:buChar char="Ø"/>
            </a:pPr>
            <a:r>
              <a:rPr lang="en-US" sz="1900" dirty="0">
                <a:cs typeface="Segoe UI"/>
              </a:rPr>
              <a:t>Modest expansion of the list of additional hazards supported by RSMCs, (e.g. heatwaves) </a:t>
            </a:r>
          </a:p>
          <a:p>
            <a:pPr>
              <a:lnSpc>
                <a:spcPct val="100000"/>
              </a:lnSpc>
              <a:spcAft>
                <a:spcPts val="0"/>
              </a:spcAft>
              <a:buFont typeface="Wingdings" panose="05000000000000000000" pitchFamily="2" charset="2"/>
              <a:buChar char="Ø"/>
            </a:pPr>
            <a:r>
              <a:rPr lang="en-US" sz="1900" dirty="0">
                <a:cs typeface="Segoe UI"/>
              </a:rPr>
              <a:t>LDCs and SIDS are supported</a:t>
            </a:r>
          </a:p>
          <a:p>
            <a:pPr>
              <a:lnSpc>
                <a:spcPct val="100000"/>
              </a:lnSpc>
              <a:spcAft>
                <a:spcPts val="0"/>
              </a:spcAft>
              <a:buFont typeface="Wingdings" panose="05000000000000000000" pitchFamily="2" charset="2"/>
              <a:buChar char="Ø"/>
            </a:pPr>
            <a:r>
              <a:rPr lang="en-US" sz="1900" dirty="0">
                <a:cs typeface="Segoe UI"/>
              </a:rPr>
              <a:t>Secretariat coordination and support prioritized </a:t>
            </a:r>
          </a:p>
          <a:p>
            <a:pPr>
              <a:lnSpc>
                <a:spcPct val="100000"/>
              </a:lnSpc>
              <a:spcAft>
                <a:spcPts val="0"/>
              </a:spcAft>
              <a:buFont typeface="Wingdings" panose="05000000000000000000" pitchFamily="2" charset="2"/>
              <a:buChar char="Ø"/>
            </a:pPr>
            <a:r>
              <a:rPr lang="en-US" sz="1900" dirty="0">
                <a:cs typeface="Segoe UI"/>
              </a:rPr>
              <a:t>GBON implementation (supported by SOFF </a:t>
            </a:r>
            <a:r>
              <a:rPr lang="en-US" sz="1900" dirty="0">
                <a:ea typeface="+mn-lt"/>
                <a:cs typeface="+mn-lt"/>
              </a:rPr>
              <a:t>in LDCs and SIDS</a:t>
            </a:r>
            <a:r>
              <a:rPr lang="en-US" sz="1900" dirty="0">
                <a:cs typeface="Segoe UI"/>
              </a:rPr>
              <a:t>)</a:t>
            </a:r>
          </a:p>
          <a:p>
            <a:pPr marL="0" indent="0">
              <a:lnSpc>
                <a:spcPct val="100000"/>
              </a:lnSpc>
              <a:spcAft>
                <a:spcPts val="0"/>
              </a:spcAft>
              <a:buNone/>
            </a:pPr>
            <a:endParaRPr lang="en-US" sz="1900" dirty="0">
              <a:cs typeface="Segoe UI"/>
            </a:endParaRPr>
          </a:p>
        </p:txBody>
      </p:sp>
      <p:sp>
        <p:nvSpPr>
          <p:cNvPr id="2" name="Slide Number Placeholder 1">
            <a:extLst>
              <a:ext uri="{FF2B5EF4-FFF2-40B4-BE49-F238E27FC236}">
                <a16:creationId xmlns:a16="http://schemas.microsoft.com/office/drawing/2014/main" id="{81F227DB-BEB3-669B-1250-02BC3A096115}"/>
              </a:ext>
            </a:extLst>
          </p:cNvPr>
          <p:cNvSpPr>
            <a:spLocks noGrp="1"/>
          </p:cNvSpPr>
          <p:nvPr>
            <p:ph type="sldNum" sz="quarter" idx="4"/>
          </p:nvPr>
        </p:nvSpPr>
        <p:spPr/>
        <p:txBody>
          <a:bodyPr/>
          <a:lstStyle/>
          <a:p>
            <a:fld id="{9860EDB8-5305-433F-BE41-D7A86D811DB3}" type="slidenum">
              <a:rPr lang="en-US" smtClean="0"/>
              <a:pPr/>
              <a:t>8</a:t>
            </a:fld>
            <a:endParaRPr lang="en-US" dirty="0"/>
          </a:p>
        </p:txBody>
      </p:sp>
    </p:spTree>
    <p:extLst>
      <p:ext uri="{BB962C8B-B14F-4D97-AF65-F5344CB8AC3E}">
        <p14:creationId xmlns:p14="http://schemas.microsoft.com/office/powerpoint/2010/main" val="5678409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9137143" cy="640080"/>
          </a:xfrm>
        </p:spPr>
        <p:txBody>
          <a:bodyPr>
            <a:noAutofit/>
          </a:bodyPr>
          <a:lstStyle/>
          <a:p>
            <a:r>
              <a:rPr lang="en-US" dirty="0">
                <a:latin typeface="Segoe UI" panose="020B0502040204020203" pitchFamily="34" charset="0"/>
                <a:cs typeface="Segoe UI" panose="020B0502040204020203" pitchFamily="34" charset="0"/>
              </a:rPr>
              <a:t>Early Warning Services - </a:t>
            </a:r>
            <a:r>
              <a:rPr lang="en-US" sz="2800" dirty="0">
                <a:cs typeface="Segoe UI"/>
              </a:rPr>
              <a:t>Additional under SG’s Proposal</a:t>
            </a:r>
            <a:endParaRPr lang="en-US" dirty="0">
              <a:latin typeface="Segoe UI" panose="020B0502040204020203" pitchFamily="34" charset="0"/>
              <a:cs typeface="Segoe UI" panose="020B0502040204020203" pitchFamily="34" charset="0"/>
            </a:endParaRPr>
          </a:p>
        </p:txBody>
      </p:sp>
      <p:sp>
        <p:nvSpPr>
          <p:cNvPr id="7" name="Content Placeholder 17">
            <a:extLst>
              <a:ext uri="{FF2B5EF4-FFF2-40B4-BE49-F238E27FC236}">
                <a16:creationId xmlns:a16="http://schemas.microsoft.com/office/drawing/2014/main" id="{3D074406-0742-0549-BDD6-97EDFDB479C9}"/>
              </a:ext>
            </a:extLst>
          </p:cNvPr>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0"/>
              </a:spcAft>
            </a:pPr>
            <a:endParaRPr lang="en-US" sz="19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3" name="TextBox 2">
            <a:extLst>
              <a:ext uri="{FF2B5EF4-FFF2-40B4-BE49-F238E27FC236}">
                <a16:creationId xmlns:a16="http://schemas.microsoft.com/office/drawing/2014/main" id="{C985AB5B-F88C-439C-5C2F-8C5CDBCD9434}"/>
              </a:ext>
            </a:extLst>
          </p:cNvPr>
          <p:cNvSpPr txBox="1"/>
          <p:nvPr/>
        </p:nvSpPr>
        <p:spPr>
          <a:xfrm>
            <a:off x="345104" y="1369289"/>
            <a:ext cx="9279528" cy="5370701"/>
          </a:xfrm>
          <a:prstGeom prst="rect">
            <a:avLst/>
          </a:prstGeom>
          <a:noFill/>
        </p:spPr>
        <p:txBody>
          <a:bodyPr wrap="square" lIns="91440" tIns="45720" rIns="91440" bIns="45720" rtlCol="0" anchor="t">
            <a:spAutoFit/>
          </a:bodyPr>
          <a:lstStyle/>
          <a:p>
            <a:pPr marL="342900" indent="-342900">
              <a:buFont typeface="Wingdings"/>
              <a:buChar char="Ø"/>
            </a:pPr>
            <a:r>
              <a:rPr lang="en-GB" sz="1900" dirty="0">
                <a:solidFill>
                  <a:schemeClr val="tx1">
                    <a:lumMod val="75000"/>
                    <a:lumOff val="25000"/>
                  </a:schemeClr>
                </a:solidFill>
                <a:cs typeface="Segoe UI"/>
              </a:rPr>
              <a:t>Regional</a:t>
            </a:r>
            <a:r>
              <a:rPr lang="en-GB" dirty="0">
                <a:solidFill>
                  <a:srgbClr val="000000"/>
                </a:solidFill>
                <a:cs typeface="Segoe UI"/>
              </a:rPr>
              <a:t> needs better covered by RSMCs </a:t>
            </a:r>
            <a:endParaRPr lang="en-US" dirty="0"/>
          </a:p>
          <a:p>
            <a:pPr marL="800100" lvl="1" indent="-342900">
              <a:buFont typeface="Wingdings"/>
              <a:buChar char="Ø"/>
            </a:pPr>
            <a:r>
              <a:rPr lang="en-US" dirty="0">
                <a:solidFill>
                  <a:srgbClr val="000000"/>
                </a:solidFill>
                <a:cs typeface="Segoe UI"/>
              </a:rPr>
              <a:t>Support to development of new </a:t>
            </a:r>
            <a:r>
              <a:rPr lang="en-US" dirty="0" err="1">
                <a:solidFill>
                  <a:srgbClr val="000000"/>
                </a:solidFill>
                <a:cs typeface="Segoe UI"/>
              </a:rPr>
              <a:t>centre</a:t>
            </a:r>
            <a:r>
              <a:rPr lang="en-US" dirty="0">
                <a:solidFill>
                  <a:srgbClr val="000000"/>
                </a:solidFill>
                <a:cs typeface="Segoe UI"/>
              </a:rPr>
              <a:t> designations and functions</a:t>
            </a:r>
            <a:endParaRPr lang="en-GB" dirty="0">
              <a:solidFill>
                <a:srgbClr val="000000"/>
              </a:solidFill>
              <a:cs typeface="Segoe UI"/>
            </a:endParaRPr>
          </a:p>
          <a:p>
            <a:pPr marL="800100" lvl="1" indent="-342900">
              <a:buFont typeface="Wingdings"/>
              <a:buChar char="Ø"/>
            </a:pPr>
            <a:r>
              <a:rPr lang="en-GB" dirty="0">
                <a:solidFill>
                  <a:srgbClr val="000000"/>
                </a:solidFill>
                <a:cs typeface="Segoe UI"/>
              </a:rPr>
              <a:t>Tailored development with subregional approaches and additional hazards,</a:t>
            </a:r>
          </a:p>
          <a:p>
            <a:pPr marL="800100" lvl="1" indent="-342900">
              <a:buFont typeface="Wingdings"/>
              <a:buChar char="Ø"/>
            </a:pPr>
            <a:r>
              <a:rPr lang="en-GB" dirty="0">
                <a:solidFill>
                  <a:srgbClr val="000000"/>
                </a:solidFill>
                <a:cs typeface="Segoe UI"/>
              </a:rPr>
              <a:t>Heatwave warnings established globally</a:t>
            </a:r>
          </a:p>
          <a:p>
            <a:pPr marL="342900" indent="-342900">
              <a:buFont typeface="Wingdings"/>
              <a:buChar char="Ø"/>
            </a:pPr>
            <a:r>
              <a:rPr lang="en-GB" dirty="0">
                <a:solidFill>
                  <a:srgbClr val="000000"/>
                </a:solidFill>
                <a:cs typeface="Segoe UI"/>
              </a:rPr>
              <a:t>Training material for IBF, CAP etc made available in multiple languages </a:t>
            </a:r>
          </a:p>
          <a:p>
            <a:pPr marL="800100" lvl="1" indent="-342900">
              <a:buFont typeface="Wingdings"/>
              <a:buChar char="Ø"/>
            </a:pPr>
            <a:r>
              <a:rPr lang="en-GB" dirty="0">
                <a:solidFill>
                  <a:srgbClr val="000000"/>
                </a:solidFill>
                <a:cs typeface="Segoe UI"/>
              </a:rPr>
              <a:t>Increase capability of National users of warning information for optimizing usage of CAP messages across all media and down to community level </a:t>
            </a:r>
          </a:p>
          <a:p>
            <a:pPr marL="342900" indent="-342900">
              <a:buFont typeface="Wingdings,Sans-Serif"/>
              <a:buChar char="Ø"/>
            </a:pPr>
            <a:r>
              <a:rPr lang="en-GB" dirty="0">
                <a:solidFill>
                  <a:srgbClr val="000000"/>
                </a:solidFill>
                <a:ea typeface="+mn-lt"/>
                <a:cs typeface="+mn-lt"/>
              </a:rPr>
              <a:t>Improved access and capacity development for use of satellite data to support nowcasting in areas with limited in situ observations</a:t>
            </a:r>
            <a:endParaRPr lang="en-GB" dirty="0">
              <a:ea typeface="+mn-lt"/>
              <a:cs typeface="+mn-lt"/>
            </a:endParaRPr>
          </a:p>
          <a:p>
            <a:pPr marL="342900" indent="-342900">
              <a:buFont typeface="Wingdings,Sans-Serif"/>
              <a:buChar char="Ø"/>
            </a:pPr>
            <a:r>
              <a:rPr lang="en-GB" dirty="0">
                <a:solidFill>
                  <a:srgbClr val="000000"/>
                </a:solidFill>
                <a:ea typeface="+mn-lt"/>
                <a:cs typeface="+mn-lt"/>
              </a:rPr>
              <a:t>Development of frameworks to support members in better use of products from global NWP centres and </a:t>
            </a:r>
            <a:endParaRPr lang="en-GB" dirty="0">
              <a:ea typeface="+mn-lt"/>
              <a:cs typeface="+mn-lt"/>
            </a:endParaRPr>
          </a:p>
          <a:p>
            <a:pPr marL="342900" indent="-342900">
              <a:buFont typeface="Wingdings"/>
              <a:buChar char="Ø"/>
            </a:pPr>
            <a:r>
              <a:rPr lang="en-GB" dirty="0">
                <a:solidFill>
                  <a:srgbClr val="000000"/>
                </a:solidFill>
                <a:cs typeface="Segoe UI"/>
              </a:rPr>
              <a:t>More countries beyond LDCs and SIDSs are supported</a:t>
            </a:r>
          </a:p>
          <a:p>
            <a:pPr marL="342900" indent="-342900">
              <a:buFont typeface="Wingdings"/>
              <a:buChar char="Ø"/>
            </a:pPr>
            <a:r>
              <a:rPr lang="en-GB" dirty="0">
                <a:solidFill>
                  <a:srgbClr val="000000"/>
                </a:solidFill>
                <a:cs typeface="Segoe UI"/>
              </a:rPr>
              <a:t>Advance science and develop innovative methods to improve forecasts and</a:t>
            </a:r>
            <a:br>
              <a:rPr lang="en-GB" dirty="0">
                <a:cs typeface="Segoe UI"/>
              </a:rPr>
            </a:br>
            <a:r>
              <a:rPr lang="en-GB" dirty="0">
                <a:solidFill>
                  <a:srgbClr val="000000"/>
                </a:solidFill>
                <a:cs typeface="Segoe UI"/>
              </a:rPr>
              <a:t>predictions at local/regional scale</a:t>
            </a:r>
          </a:p>
          <a:p>
            <a:pPr marL="285750" indent="-285750">
              <a:buFont typeface="Wingdings"/>
              <a:buChar char="Ø"/>
            </a:pPr>
            <a:endParaRPr lang="en-GB" dirty="0">
              <a:solidFill>
                <a:srgbClr val="000000"/>
              </a:solidFill>
              <a:cs typeface="Segoe UI"/>
            </a:endParaRPr>
          </a:p>
          <a:p>
            <a:pPr marL="285750" indent="-285750">
              <a:buFont typeface="Wingdings"/>
              <a:buChar char="Ø"/>
            </a:pPr>
            <a:r>
              <a:rPr lang="en-US" dirty="0">
                <a:solidFill>
                  <a:srgbClr val="000000"/>
                </a:solidFill>
                <a:cs typeface="Segoe UI"/>
              </a:rPr>
              <a:t>Additional Secretariat coordination with partners and support to address upscaling and support to constituent bodies </a:t>
            </a:r>
          </a:p>
          <a:p>
            <a:pPr marL="285750" indent="-285750">
              <a:buFont typeface="Wingdings"/>
              <a:buChar char="Ø"/>
            </a:pPr>
            <a:endParaRPr lang="en-GB" dirty="0">
              <a:solidFill>
                <a:srgbClr val="000000"/>
              </a:solidFill>
              <a:cs typeface="Segoe UI"/>
            </a:endParaRPr>
          </a:p>
          <a:p>
            <a:pPr marL="285750" indent="-285750">
              <a:buFont typeface="Wingdings"/>
              <a:buChar char="Ø"/>
            </a:pPr>
            <a:endParaRPr lang="en-GB" dirty="0">
              <a:solidFill>
                <a:srgbClr val="000000"/>
              </a:solidFill>
              <a:cs typeface="Segoe UI"/>
            </a:endParaRPr>
          </a:p>
        </p:txBody>
      </p:sp>
      <p:sp>
        <p:nvSpPr>
          <p:cNvPr id="4" name="Slide Number Placeholder 3">
            <a:extLst>
              <a:ext uri="{FF2B5EF4-FFF2-40B4-BE49-F238E27FC236}">
                <a16:creationId xmlns:a16="http://schemas.microsoft.com/office/drawing/2014/main" id="{FA8837AD-0F83-8AEA-1ADA-B0A97D0A9C3A}"/>
              </a:ext>
            </a:extLst>
          </p:cNvPr>
          <p:cNvSpPr>
            <a:spLocks noGrp="1"/>
          </p:cNvSpPr>
          <p:nvPr>
            <p:ph type="sldNum" sz="quarter" idx="4"/>
          </p:nvPr>
        </p:nvSpPr>
        <p:spPr/>
        <p:txBody>
          <a:bodyPr/>
          <a:lstStyle/>
          <a:p>
            <a:fld id="{9860EDB8-5305-433F-BE41-D7A86D811DB3}" type="slidenum">
              <a:rPr lang="en-US" smtClean="0"/>
              <a:pPr/>
              <a:t>9</a:t>
            </a:fld>
            <a:endParaRPr lang="en-US" dirty="0"/>
          </a:p>
        </p:txBody>
      </p:sp>
    </p:spTree>
    <p:extLst>
      <p:ext uri="{BB962C8B-B14F-4D97-AF65-F5344CB8AC3E}">
        <p14:creationId xmlns:p14="http://schemas.microsoft.com/office/powerpoint/2010/main" val="24409437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108_Welcome to Powerpoint 2016_CLR_v2" id="{CAB9082A-965C-42BE-8170-C940D3319B60}" vid="{82B84162-888A-4FD2-BEC9-B29B6DB2C7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992D0F8FE95D4895F163129EBD78BE" ma:contentTypeVersion="" ma:contentTypeDescription="Create a new document." ma:contentTypeScope="" ma:versionID="da797970864175fcde6371f6a60ba74f">
  <xsd:schema xmlns:xsd="http://www.w3.org/2001/XMLSchema" xmlns:xs="http://www.w3.org/2001/XMLSchema" xmlns:p="http://schemas.microsoft.com/office/2006/metadata/properties" xmlns:ns2="1c5fc8e0-0999-4fb6-bf1f-7ab008e6dd1d" targetNamespace="http://schemas.microsoft.com/office/2006/metadata/properties" ma:root="true" ma:fieldsID="4b90bfc561bd565481a8f67666d1c250" ns2:_="">
    <xsd:import namespace="1c5fc8e0-0999-4fb6-bf1f-7ab008e6dd1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5fc8e0-0999-4fb6-bf1f-7ab008e6dd1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6BEFC39-2D22-4370-A82D-456C0D7C1052}"/>
</file>

<file path=customXml/itemProps2.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3.xml><?xml version="1.0" encoding="utf-8"?>
<ds:datastoreItem xmlns:ds="http://schemas.openxmlformats.org/officeDocument/2006/customXml" ds:itemID="{950072C5-DDE0-4258-BA7A-4D4B80DFA632}">
  <ds:schemaRefs>
    <ds:schemaRef ds:uri="http://purl.org/dc/terms/"/>
    <ds:schemaRef ds:uri="http://purl.org/dc/elements/1.1/"/>
    <ds:schemaRef ds:uri="http://www.w3.org/XML/1998/namespace"/>
    <ds:schemaRef ds:uri="http://schemas.microsoft.com/office/2006/documentManagement/types"/>
    <ds:schemaRef ds:uri="http://schemas.openxmlformats.org/package/2006/metadata/core-properties"/>
    <ds:schemaRef ds:uri="04082013-c614-43e8-8f56-8882751e3115"/>
    <ds:schemaRef ds:uri="http://schemas.microsoft.com/office/infopath/2007/PartnerControls"/>
    <ds:schemaRef ds:uri="e1ea5536-24b9-4260-9b17-7e1470af8550"/>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0</TotalTime>
  <Words>1550</Words>
  <Application>Microsoft Office PowerPoint</Application>
  <PresentationFormat>Widescreen</PresentationFormat>
  <Paragraphs>182</Paragraphs>
  <Slides>22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Segoe UI</vt:lpstr>
      <vt:lpstr>Segoe UI Light</vt:lpstr>
      <vt:lpstr>Verdana</vt:lpstr>
      <vt:lpstr>Verdana-Bold</vt:lpstr>
      <vt:lpstr>Wingdings</vt:lpstr>
      <vt:lpstr>Wingdings,Sans-Serif</vt:lpstr>
      <vt:lpstr>WelcomeDoc</vt:lpstr>
      <vt:lpstr>Budget Committee during 76th Executive Council</vt:lpstr>
      <vt:lpstr>Goal of Budget Working Group</vt:lpstr>
      <vt:lpstr>FINAC Report and EC Comments</vt:lpstr>
      <vt:lpstr>Alignment with the Strategic and Operating Plan</vt:lpstr>
      <vt:lpstr>Financial implications of programmatic prioritization</vt:lpstr>
      <vt:lpstr>Financial implications of programmatic prioritization</vt:lpstr>
      <vt:lpstr>Early Warning Services - Additional under SG’s Proposal</vt:lpstr>
      <vt:lpstr>Early Warning Services - Delivered under ZNG</vt:lpstr>
      <vt:lpstr>Early Warning Services - Additional under SG’s Proposal</vt:lpstr>
      <vt:lpstr>Plan of Action for Hydrology</vt:lpstr>
      <vt:lpstr>Cryosphere and downstream impacts</vt:lpstr>
      <vt:lpstr>Greenhouse Gas Monitoring Infrastructure</vt:lpstr>
      <vt:lpstr>Regional Office Reform</vt:lpstr>
      <vt:lpstr>Regional Office Reform – within SG’s Proposal</vt:lpstr>
      <vt:lpstr>Object of Expenditure for five major key deliverables</vt:lpstr>
      <vt:lpstr>Object of Expenditure for five major key deliverables</vt:lpstr>
      <vt:lpstr>Evolution of Travel Costs</vt:lpstr>
      <vt:lpstr>Evolution of short-term staff and consultant costs</vt:lpstr>
      <vt:lpstr>Basis for Inflation Estimates</vt:lpstr>
      <vt:lpstr>Inflationary Impact by Scenario</vt:lpstr>
      <vt:lpstr>Potential ZRG Scenarios</vt:lpstr>
      <vt:lpstr>Maximum Expenditures 2024-2027 – Draft EC 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EC-76-Budget Committee</dc:title>
  <dc:creator/>
  <cp:keywords/>
  <cp:lastModifiedBy/>
  <cp:revision>321</cp:revision>
  <dcterms:created xsi:type="dcterms:W3CDTF">2022-04-07T07:46:08Z</dcterms:created>
  <dcterms:modified xsi:type="dcterms:W3CDTF">2023-02-28T13:08:04Z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0x0101002B992D0F8FE95D4895F163129EBD78BE</vt:lpwstr>
  </property>
  <property fmtid="{D5CDD505-2E9C-101B-9397-08002B2CF9AE}" pid="3" name="MediaServiceImageTags">
    <vt:lpwstr/>
  </property>
</Properties>
</file>